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257" r:id="rId3"/>
    <p:sldId id="258" r:id="rId4"/>
    <p:sldId id="298" r:id="rId5"/>
    <p:sldId id="259" r:id="rId6"/>
    <p:sldId id="260" r:id="rId7"/>
    <p:sldId id="300" r:id="rId8"/>
    <p:sldId id="301" r:id="rId9"/>
    <p:sldId id="302" r:id="rId10"/>
    <p:sldId id="299" r:id="rId11"/>
    <p:sldId id="263" r:id="rId12"/>
    <p:sldId id="261" r:id="rId13"/>
    <p:sldId id="262" r:id="rId14"/>
    <p:sldId id="264" r:id="rId15"/>
    <p:sldId id="265" r:id="rId16"/>
    <p:sldId id="266" r:id="rId17"/>
    <p:sldId id="270" r:id="rId18"/>
    <p:sldId id="267" r:id="rId19"/>
    <p:sldId id="268" r:id="rId20"/>
    <p:sldId id="271" r:id="rId21"/>
    <p:sldId id="269" r:id="rId22"/>
    <p:sldId id="272" r:id="rId23"/>
    <p:sldId id="273" r:id="rId24"/>
    <p:sldId id="274" r:id="rId25"/>
    <p:sldId id="275" r:id="rId26"/>
    <p:sldId id="276" r:id="rId27"/>
    <p:sldId id="277" r:id="rId28"/>
    <p:sldId id="278" r:id="rId29"/>
    <p:sldId id="279" r:id="rId30"/>
    <p:sldId id="280" r:id="rId31"/>
    <p:sldId id="281" r:id="rId32"/>
    <p:sldId id="284" r:id="rId33"/>
    <p:sldId id="282" r:id="rId34"/>
    <p:sldId id="283" r:id="rId35"/>
    <p:sldId id="285" r:id="rId36"/>
    <p:sldId id="286" r:id="rId37"/>
    <p:sldId id="287" r:id="rId38"/>
    <p:sldId id="288" r:id="rId39"/>
    <p:sldId id="290" r:id="rId40"/>
    <p:sldId id="291" r:id="rId41"/>
    <p:sldId id="292" r:id="rId42"/>
    <p:sldId id="293" r:id="rId43"/>
    <p:sldId id="294" r:id="rId44"/>
    <p:sldId id="295" r:id="rId45"/>
    <p:sldId id="296" r:id="rId46"/>
    <p:sldId id="297" r:id="rId47"/>
  </p:sldIdLst>
  <p:sldSz cx="12638088" cy="7200900"/>
  <p:notesSz cx="6858000" cy="9144000"/>
  <p:defaultTextStyle>
    <a:defPPr>
      <a:defRPr lang="en-US"/>
    </a:defPPr>
    <a:lvl1pPr marL="0" algn="l" defTabSz="1133460" rtl="0" eaLnBrk="1" latinLnBrk="0" hangingPunct="1">
      <a:defRPr sz="2200" kern="1200">
        <a:solidFill>
          <a:schemeClr val="tx1"/>
        </a:solidFill>
        <a:latin typeface="+mn-lt"/>
        <a:ea typeface="+mn-ea"/>
        <a:cs typeface="+mn-cs"/>
      </a:defRPr>
    </a:lvl1pPr>
    <a:lvl2pPr marL="566729" algn="l" defTabSz="1133460" rtl="0" eaLnBrk="1" latinLnBrk="0" hangingPunct="1">
      <a:defRPr sz="2200" kern="1200">
        <a:solidFill>
          <a:schemeClr val="tx1"/>
        </a:solidFill>
        <a:latin typeface="+mn-lt"/>
        <a:ea typeface="+mn-ea"/>
        <a:cs typeface="+mn-cs"/>
      </a:defRPr>
    </a:lvl2pPr>
    <a:lvl3pPr marL="1133460" algn="l" defTabSz="1133460" rtl="0" eaLnBrk="1" latinLnBrk="0" hangingPunct="1">
      <a:defRPr sz="2200" kern="1200">
        <a:solidFill>
          <a:schemeClr val="tx1"/>
        </a:solidFill>
        <a:latin typeface="+mn-lt"/>
        <a:ea typeface="+mn-ea"/>
        <a:cs typeface="+mn-cs"/>
      </a:defRPr>
    </a:lvl3pPr>
    <a:lvl4pPr marL="1700189" algn="l" defTabSz="1133460" rtl="0" eaLnBrk="1" latinLnBrk="0" hangingPunct="1">
      <a:defRPr sz="2200" kern="1200">
        <a:solidFill>
          <a:schemeClr val="tx1"/>
        </a:solidFill>
        <a:latin typeface="+mn-lt"/>
        <a:ea typeface="+mn-ea"/>
        <a:cs typeface="+mn-cs"/>
      </a:defRPr>
    </a:lvl4pPr>
    <a:lvl5pPr marL="2266917" algn="l" defTabSz="1133460" rtl="0" eaLnBrk="1" latinLnBrk="0" hangingPunct="1">
      <a:defRPr sz="2200" kern="1200">
        <a:solidFill>
          <a:schemeClr val="tx1"/>
        </a:solidFill>
        <a:latin typeface="+mn-lt"/>
        <a:ea typeface="+mn-ea"/>
        <a:cs typeface="+mn-cs"/>
      </a:defRPr>
    </a:lvl5pPr>
    <a:lvl6pPr marL="2833648" algn="l" defTabSz="1133460" rtl="0" eaLnBrk="1" latinLnBrk="0" hangingPunct="1">
      <a:defRPr sz="2200" kern="1200">
        <a:solidFill>
          <a:schemeClr val="tx1"/>
        </a:solidFill>
        <a:latin typeface="+mn-lt"/>
        <a:ea typeface="+mn-ea"/>
        <a:cs typeface="+mn-cs"/>
      </a:defRPr>
    </a:lvl6pPr>
    <a:lvl7pPr marL="3400377" algn="l" defTabSz="1133460" rtl="0" eaLnBrk="1" latinLnBrk="0" hangingPunct="1">
      <a:defRPr sz="2200" kern="1200">
        <a:solidFill>
          <a:schemeClr val="tx1"/>
        </a:solidFill>
        <a:latin typeface="+mn-lt"/>
        <a:ea typeface="+mn-ea"/>
        <a:cs typeface="+mn-cs"/>
      </a:defRPr>
    </a:lvl7pPr>
    <a:lvl8pPr marL="3967106" algn="l" defTabSz="1133460" rtl="0" eaLnBrk="1" latinLnBrk="0" hangingPunct="1">
      <a:defRPr sz="2200" kern="1200">
        <a:solidFill>
          <a:schemeClr val="tx1"/>
        </a:solidFill>
        <a:latin typeface="+mn-lt"/>
        <a:ea typeface="+mn-ea"/>
        <a:cs typeface="+mn-cs"/>
      </a:defRPr>
    </a:lvl8pPr>
    <a:lvl9pPr marL="4533836" algn="l" defTabSz="113346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p:scale>
          <a:sx n="64" d="100"/>
          <a:sy n="64" d="100"/>
        </p:scale>
        <p:origin x="-744" y="-312"/>
      </p:cViewPr>
      <p:guideLst>
        <p:guide orient="horz" pos="2269"/>
        <p:guide pos="39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E9632-F1DA-4C41-A9EF-204652C44176}" type="datetimeFigureOut">
              <a:rPr lang="en-IN" smtClean="0"/>
              <a:pPr/>
              <a:t>12-03-2020</a:t>
            </a:fld>
            <a:endParaRPr lang="en-IN"/>
          </a:p>
        </p:txBody>
      </p:sp>
      <p:sp>
        <p:nvSpPr>
          <p:cNvPr id="4" name="Slide Image Placeholder 3"/>
          <p:cNvSpPr>
            <a:spLocks noGrp="1" noRot="1" noChangeAspect="1"/>
          </p:cNvSpPr>
          <p:nvPr>
            <p:ph type="sldImg" idx="2"/>
          </p:nvPr>
        </p:nvSpPr>
        <p:spPr>
          <a:xfrm>
            <a:off x="420688" y="685800"/>
            <a:ext cx="60166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6AD2D-D4A1-4103-9BDA-2CB9D5401A10}" type="slidenum">
              <a:rPr lang="en-IN" smtClean="0"/>
              <a:pPr/>
              <a:t>‹#›</a:t>
            </a:fld>
            <a:endParaRPr lang="en-IN"/>
          </a:p>
        </p:txBody>
      </p:sp>
    </p:spTree>
    <p:extLst>
      <p:ext uri="{BB962C8B-B14F-4D97-AF65-F5344CB8AC3E}">
        <p14:creationId xmlns:p14="http://schemas.microsoft.com/office/powerpoint/2010/main" val="2991628043"/>
      </p:ext>
    </p:extLst>
  </p:cSld>
  <p:clrMap bg1="lt1" tx1="dk1" bg2="lt2" tx2="dk2" accent1="accent1" accent2="accent2" accent3="accent3" accent4="accent4" accent5="accent5" accent6="accent6" hlink="hlink" folHlink="folHlink"/>
  <p:notesStyle>
    <a:lvl1pPr marL="0" algn="l" defTabSz="1133460" rtl="0" eaLnBrk="1" latinLnBrk="0" hangingPunct="1">
      <a:defRPr sz="1500" kern="1200">
        <a:solidFill>
          <a:schemeClr val="tx1"/>
        </a:solidFill>
        <a:latin typeface="+mn-lt"/>
        <a:ea typeface="+mn-ea"/>
        <a:cs typeface="+mn-cs"/>
      </a:defRPr>
    </a:lvl1pPr>
    <a:lvl2pPr marL="566729" algn="l" defTabSz="1133460" rtl="0" eaLnBrk="1" latinLnBrk="0" hangingPunct="1">
      <a:defRPr sz="1500" kern="1200">
        <a:solidFill>
          <a:schemeClr val="tx1"/>
        </a:solidFill>
        <a:latin typeface="+mn-lt"/>
        <a:ea typeface="+mn-ea"/>
        <a:cs typeface="+mn-cs"/>
      </a:defRPr>
    </a:lvl2pPr>
    <a:lvl3pPr marL="1133460" algn="l" defTabSz="1133460" rtl="0" eaLnBrk="1" latinLnBrk="0" hangingPunct="1">
      <a:defRPr sz="1500" kern="1200">
        <a:solidFill>
          <a:schemeClr val="tx1"/>
        </a:solidFill>
        <a:latin typeface="+mn-lt"/>
        <a:ea typeface="+mn-ea"/>
        <a:cs typeface="+mn-cs"/>
      </a:defRPr>
    </a:lvl3pPr>
    <a:lvl4pPr marL="1700189" algn="l" defTabSz="1133460" rtl="0" eaLnBrk="1" latinLnBrk="0" hangingPunct="1">
      <a:defRPr sz="1500" kern="1200">
        <a:solidFill>
          <a:schemeClr val="tx1"/>
        </a:solidFill>
        <a:latin typeface="+mn-lt"/>
        <a:ea typeface="+mn-ea"/>
        <a:cs typeface="+mn-cs"/>
      </a:defRPr>
    </a:lvl4pPr>
    <a:lvl5pPr marL="2266917" algn="l" defTabSz="1133460" rtl="0" eaLnBrk="1" latinLnBrk="0" hangingPunct="1">
      <a:defRPr sz="1500" kern="1200">
        <a:solidFill>
          <a:schemeClr val="tx1"/>
        </a:solidFill>
        <a:latin typeface="+mn-lt"/>
        <a:ea typeface="+mn-ea"/>
        <a:cs typeface="+mn-cs"/>
      </a:defRPr>
    </a:lvl5pPr>
    <a:lvl6pPr marL="2833648" algn="l" defTabSz="1133460" rtl="0" eaLnBrk="1" latinLnBrk="0" hangingPunct="1">
      <a:defRPr sz="1500" kern="1200">
        <a:solidFill>
          <a:schemeClr val="tx1"/>
        </a:solidFill>
        <a:latin typeface="+mn-lt"/>
        <a:ea typeface="+mn-ea"/>
        <a:cs typeface="+mn-cs"/>
      </a:defRPr>
    </a:lvl6pPr>
    <a:lvl7pPr marL="3400377" algn="l" defTabSz="1133460" rtl="0" eaLnBrk="1" latinLnBrk="0" hangingPunct="1">
      <a:defRPr sz="1500" kern="1200">
        <a:solidFill>
          <a:schemeClr val="tx1"/>
        </a:solidFill>
        <a:latin typeface="+mn-lt"/>
        <a:ea typeface="+mn-ea"/>
        <a:cs typeface="+mn-cs"/>
      </a:defRPr>
    </a:lvl7pPr>
    <a:lvl8pPr marL="3967106" algn="l" defTabSz="1133460" rtl="0" eaLnBrk="1" latinLnBrk="0" hangingPunct="1">
      <a:defRPr sz="1500" kern="1200">
        <a:solidFill>
          <a:schemeClr val="tx1"/>
        </a:solidFill>
        <a:latin typeface="+mn-lt"/>
        <a:ea typeface="+mn-ea"/>
        <a:cs typeface="+mn-cs"/>
      </a:defRPr>
    </a:lvl8pPr>
    <a:lvl9pPr marL="4533836" algn="l" defTabSz="11334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5800"/>
            <a:ext cx="6016625"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8E6AD2D-D4A1-4103-9BDA-2CB9D5401A10}"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5800"/>
            <a:ext cx="6016625"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8E6AD2D-D4A1-4103-9BDA-2CB9D5401A10}" type="slidenum">
              <a:rPr lang="en-IN" smtClean="0"/>
              <a:pPr/>
              <a:t>19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5800"/>
            <a:ext cx="6016625"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8E6AD2D-D4A1-4103-9BDA-2CB9D5401A10}" type="slidenum">
              <a:rPr lang="en-IN" smtClean="0"/>
              <a:pPr/>
              <a:t>41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710892" y="5617401"/>
            <a:ext cx="11927196" cy="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13345" tIns="56673" rIns="113345" bIns="56673" anchor="t" compatLnSpc="1"/>
          <a:lstStyle/>
          <a:p>
            <a:endParaRPr kumimoji="0" lang="en-US"/>
          </a:p>
        </p:txBody>
      </p:sp>
      <p:sp>
        <p:nvSpPr>
          <p:cNvPr id="29" name="Title 28"/>
          <p:cNvSpPr>
            <a:spLocks noGrp="1"/>
          </p:cNvSpPr>
          <p:nvPr>
            <p:ph type="ctrTitle"/>
          </p:nvPr>
        </p:nvSpPr>
        <p:spPr>
          <a:xfrm>
            <a:off x="526590" y="5096085"/>
            <a:ext cx="11690231" cy="1283494"/>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26590" y="4080512"/>
            <a:ext cx="11690231" cy="960120"/>
          </a:xfrm>
        </p:spPr>
        <p:txBody>
          <a:bodyPr anchor="b"/>
          <a:lstStyle>
            <a:lvl1pPr marL="0" indent="0" algn="l">
              <a:buNone/>
              <a:defRPr sz="3000">
                <a:solidFill>
                  <a:schemeClr val="tx2">
                    <a:shade val="75000"/>
                  </a:schemeClr>
                </a:solidFill>
              </a:defRPr>
            </a:lvl1pPr>
            <a:lvl2pPr marL="566729" indent="0" algn="ctr">
              <a:buNone/>
            </a:lvl2pPr>
            <a:lvl3pPr marL="1133460" indent="0" algn="ctr">
              <a:buNone/>
            </a:lvl3pPr>
            <a:lvl4pPr marL="1700189" indent="0" algn="ctr">
              <a:buNone/>
            </a:lvl4pPr>
            <a:lvl5pPr marL="2266917" indent="0" algn="ctr">
              <a:buNone/>
            </a:lvl5pPr>
            <a:lvl6pPr marL="2833648" indent="0" algn="ctr">
              <a:buNone/>
            </a:lvl6pPr>
            <a:lvl7pPr marL="3400377" indent="0" algn="ctr">
              <a:buNone/>
            </a:lvl7pPr>
            <a:lvl8pPr marL="3967106" indent="0" algn="ctr">
              <a:buNone/>
            </a:lvl8pPr>
            <a:lvl9pPr marL="4533836"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11374285" y="6797652"/>
            <a:ext cx="1048961" cy="259232"/>
          </a:xfrm>
        </p:spPr>
        <p:txBody>
          <a:bodyPr/>
          <a:lstStyle/>
          <a:p>
            <a:fld id="{BC8EB06A-7553-494A-95AA-8FF0DB7F288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8EB06A-7553-494A-95AA-8FF0DB7F288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8570" y="576744"/>
            <a:ext cx="2527618" cy="614410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31910" y="576744"/>
            <a:ext cx="8636027" cy="61441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8EB06A-7553-494A-95AA-8FF0DB7F288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19" name="Footer Placeholder 18"/>
          <p:cNvSpPr>
            <a:spLocks noGrp="1"/>
          </p:cNvSpPr>
          <p:nvPr>
            <p:ph type="ftr" sz="quarter" idx="11"/>
          </p:nvPr>
        </p:nvSpPr>
        <p:spPr>
          <a:xfrm>
            <a:off x="4949918" y="80016"/>
            <a:ext cx="4002061" cy="303371"/>
          </a:xfrm>
        </p:spPr>
        <p:txBody>
          <a:bodyPr/>
          <a:lstStyle/>
          <a:p>
            <a:endParaRPr lang="en-IN"/>
          </a:p>
        </p:txBody>
      </p:sp>
      <p:sp>
        <p:nvSpPr>
          <p:cNvPr id="16" name="Slide Number Placeholder 15"/>
          <p:cNvSpPr>
            <a:spLocks noGrp="1"/>
          </p:cNvSpPr>
          <p:nvPr>
            <p:ph type="sldNum" sz="quarter" idx="12"/>
          </p:nvPr>
        </p:nvSpPr>
        <p:spPr>
          <a:xfrm>
            <a:off x="11374285" y="6797652"/>
            <a:ext cx="1048961" cy="259232"/>
          </a:xfrm>
        </p:spPr>
        <p:txBody>
          <a:bodyPr/>
          <a:lstStyle/>
          <a:p>
            <a:fld id="{BC8EB06A-7553-494A-95AA-8FF0DB7F288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710892" y="3617149"/>
            <a:ext cx="11927196" cy="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13345" tIns="56673" rIns="113345" bIns="56673" anchor="t" compatLnSpc="1"/>
          <a:lstStyle/>
          <a:p>
            <a:endParaRPr kumimoji="0" lang="en-US"/>
          </a:p>
        </p:txBody>
      </p:sp>
      <p:sp>
        <p:nvSpPr>
          <p:cNvPr id="6" name="Text Placeholder 5"/>
          <p:cNvSpPr>
            <a:spLocks noGrp="1"/>
          </p:cNvSpPr>
          <p:nvPr>
            <p:ph type="body" idx="1"/>
          </p:nvPr>
        </p:nvSpPr>
        <p:spPr>
          <a:xfrm>
            <a:off x="526590" y="1760220"/>
            <a:ext cx="11690231" cy="1280160"/>
          </a:xfrm>
        </p:spPr>
        <p:txBody>
          <a:bodyPr anchor="b"/>
          <a:lstStyle>
            <a:lvl1pPr marL="0" indent="0" algn="r">
              <a:buNone/>
              <a:defRPr sz="2500">
                <a:solidFill>
                  <a:schemeClr val="tx2">
                    <a:shade val="75000"/>
                  </a:schemeClr>
                </a:solidFill>
              </a:defRPr>
            </a:lvl1pPr>
            <a:lvl2pPr>
              <a:buNone/>
              <a:defRPr sz="2200">
                <a:solidFill>
                  <a:schemeClr val="tx1">
                    <a:tint val="75000"/>
                  </a:schemeClr>
                </a:solidFill>
              </a:defRPr>
            </a:lvl2pPr>
            <a:lvl3pPr>
              <a:buNone/>
              <a:defRPr sz="20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BC8EB06A-7553-494A-95AA-8FF0DB7F2889}" type="slidenum">
              <a:rPr lang="en-IN" smtClean="0"/>
              <a:pPr/>
              <a:t>‹#›</a:t>
            </a:fld>
            <a:endParaRPr lang="en-IN"/>
          </a:p>
        </p:txBody>
      </p:sp>
      <p:sp>
        <p:nvSpPr>
          <p:cNvPr id="8" name="Title 7"/>
          <p:cNvSpPr>
            <a:spLocks noGrp="1"/>
          </p:cNvSpPr>
          <p:nvPr>
            <p:ph type="title"/>
          </p:nvPr>
        </p:nvSpPr>
        <p:spPr>
          <a:xfrm>
            <a:off x="249438" y="3094440"/>
            <a:ext cx="12006184" cy="1244066"/>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17057" y="480060"/>
            <a:ext cx="12006184" cy="883310"/>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21276" y="1680213"/>
            <a:ext cx="5792457" cy="4960620"/>
          </a:xfrm>
        </p:spPr>
        <p:txBody>
          <a:bodyPr/>
          <a:lstStyle>
            <a:lvl1pPr>
              <a:defRPr sz="3500"/>
            </a:lvl1pPr>
            <a:lvl2pPr>
              <a:defRPr sz="3000"/>
            </a:lvl2pPr>
            <a:lvl3pPr>
              <a:defRPr sz="25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424361" y="1680213"/>
            <a:ext cx="6003092" cy="4960620"/>
          </a:xfrm>
        </p:spPr>
        <p:txBody>
          <a:bodyPr/>
          <a:lstStyle>
            <a:lvl1pPr>
              <a:defRPr sz="3500"/>
            </a:lvl1pPr>
            <a:lvl2pPr>
              <a:defRPr sz="3000"/>
            </a:lvl2pPr>
            <a:lvl3pPr>
              <a:defRPr sz="25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BC8EB06A-7553-494A-95AA-8FF0DB7F288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21270" y="5680715"/>
            <a:ext cx="11900866" cy="926783"/>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88993" y="700091"/>
            <a:ext cx="5930055" cy="671750"/>
          </a:xfrm>
        </p:spPr>
        <p:txBody>
          <a:bodyPr anchor="ctr"/>
          <a:lstStyle>
            <a:lvl1pPr marL="0" indent="0">
              <a:buNone/>
              <a:defRPr sz="2200" b="0" cap="all" baseline="0">
                <a:solidFill>
                  <a:schemeClr val="accent1">
                    <a:shade val="50000"/>
                  </a:schemeClr>
                </a:solidFill>
                <a:latin typeface="+mj-lt"/>
                <a:ea typeface="+mj-ea"/>
                <a:cs typeface="+mj-cs"/>
              </a:defRPr>
            </a:lvl1pPr>
            <a:lvl2pPr>
              <a:buNone/>
              <a:defRPr sz="2500" b="1"/>
            </a:lvl2pPr>
            <a:lvl3pPr>
              <a:buNone/>
              <a:defRPr sz="2200" b="1"/>
            </a:lvl3pPr>
            <a:lvl4pPr>
              <a:buNone/>
              <a:defRPr sz="2000" b="1"/>
            </a:lvl4pPr>
            <a:lvl5pPr>
              <a:buNone/>
              <a:defRPr sz="20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419979" y="700091"/>
            <a:ext cx="5932384" cy="671750"/>
          </a:xfrm>
        </p:spPr>
        <p:txBody>
          <a:bodyPr anchor="ctr"/>
          <a:lstStyle>
            <a:lvl1pPr marL="0" indent="0">
              <a:buNone/>
              <a:defRPr sz="2200" b="0" cap="all" baseline="0">
                <a:solidFill>
                  <a:schemeClr val="accent1">
                    <a:shade val="50000"/>
                  </a:schemeClr>
                </a:solidFill>
                <a:latin typeface="+mj-lt"/>
                <a:ea typeface="+mj-ea"/>
                <a:cs typeface="+mj-cs"/>
              </a:defRPr>
            </a:lvl1pPr>
            <a:lvl2pPr>
              <a:buNone/>
              <a:defRPr sz="2500" b="1"/>
            </a:lvl2pPr>
            <a:lvl3pPr>
              <a:buNone/>
              <a:defRPr sz="2200" b="1"/>
            </a:lvl3pPr>
            <a:lvl4pPr>
              <a:buNone/>
              <a:defRPr sz="2000" b="1"/>
            </a:lvl4pPr>
            <a:lvl5pPr>
              <a:buNone/>
              <a:defRPr sz="20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88993" y="1381842"/>
            <a:ext cx="5930055" cy="4138851"/>
          </a:xfrm>
        </p:spPr>
        <p:txBody>
          <a:bodyPr/>
          <a:lstStyle>
            <a:lvl1pPr>
              <a:defRPr sz="3000"/>
            </a:lvl1pPr>
            <a:lvl2pPr>
              <a:defRPr sz="25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425096" y="1381842"/>
            <a:ext cx="5927263" cy="4138851"/>
          </a:xfrm>
        </p:spPr>
        <p:txBody>
          <a:bodyPr/>
          <a:lstStyle>
            <a:lvl1pPr>
              <a:defRPr sz="3000"/>
            </a:lvl1pPr>
            <a:lvl2pPr>
              <a:defRPr sz="25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1374279" y="6800853"/>
            <a:ext cx="1053174" cy="259232"/>
          </a:xfrm>
        </p:spPr>
        <p:txBody>
          <a:bodyPr/>
          <a:lstStyle/>
          <a:p>
            <a:fld id="{BC8EB06A-7553-494A-95AA-8FF0DB7F2889}" type="slidenum">
              <a:rPr lang="en-IN" smtClean="0"/>
              <a:pPr/>
              <a:t>‹#›</a:t>
            </a:fld>
            <a:endParaRPr lang="en-IN"/>
          </a:p>
        </p:txBody>
      </p:sp>
      <p:sp>
        <p:nvSpPr>
          <p:cNvPr id="11" name="Straight Connector 10"/>
          <p:cNvSpPr>
            <a:spLocks noChangeShapeType="1"/>
          </p:cNvSpPr>
          <p:nvPr/>
        </p:nvSpPr>
        <p:spPr bwMode="auto">
          <a:xfrm>
            <a:off x="710892" y="6320793"/>
            <a:ext cx="11927196" cy="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13345" tIns="56673" rIns="113345" bIns="56673"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17057" y="480060"/>
            <a:ext cx="12006184" cy="883310"/>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8EB06A-7553-494A-95AA-8FF0DB7F288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8EB06A-7553-494A-95AA-8FF0DB7F288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710892" y="6141576"/>
            <a:ext cx="11927196" cy="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13345" tIns="56673" rIns="113345" bIns="56673" anchor="t" compatLnSpc="1"/>
          <a:lstStyle/>
          <a:p>
            <a:endParaRPr kumimoji="0" lang="en-US"/>
          </a:p>
        </p:txBody>
      </p:sp>
      <p:sp>
        <p:nvSpPr>
          <p:cNvPr id="12" name="Title 11"/>
          <p:cNvSpPr>
            <a:spLocks noGrp="1"/>
          </p:cNvSpPr>
          <p:nvPr>
            <p:ph type="title"/>
          </p:nvPr>
        </p:nvSpPr>
        <p:spPr>
          <a:xfrm>
            <a:off x="631909" y="5760723"/>
            <a:ext cx="11690231" cy="546735"/>
          </a:xfrm>
        </p:spPr>
        <p:txBody>
          <a:bodyPr anchor="ctr"/>
          <a:lstStyle>
            <a:lvl1pPr algn="l">
              <a:buNone/>
              <a:defRPr sz="25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31909" y="640083"/>
            <a:ext cx="4157844" cy="5040630"/>
          </a:xfrm>
        </p:spPr>
        <p:txBody>
          <a:bodyPr/>
          <a:lstStyle>
            <a:lvl1pPr marL="0" indent="0">
              <a:buNone/>
              <a:defRPr sz="1700"/>
            </a:lvl1pPr>
            <a:lvl2pPr>
              <a:buNone/>
              <a:defRPr sz="1500"/>
            </a:lvl2pPr>
            <a:lvl3pPr>
              <a:buNone/>
              <a:defRPr sz="1200"/>
            </a:lvl3pPr>
            <a:lvl4pPr>
              <a:buNone/>
              <a:defRPr sz="1100"/>
            </a:lvl4pPr>
            <a:lvl5pPr>
              <a:buNone/>
              <a:defRPr sz="11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941142" y="640083"/>
            <a:ext cx="7380994" cy="5040630"/>
          </a:xfrm>
        </p:spPr>
        <p:txBody>
          <a:bodyPr/>
          <a:lstStyle>
            <a:lvl1pPr>
              <a:defRPr sz="4000"/>
            </a:lvl1pPr>
            <a:lvl2pPr>
              <a:defRPr sz="3500"/>
            </a:lvl2pPr>
            <a:lvl3pPr>
              <a:defRPr sz="3000"/>
            </a:lvl3pPr>
            <a:lvl4pPr>
              <a:defRPr sz="2500"/>
            </a:lvl4pPr>
            <a:lvl5pPr>
              <a:defRPr sz="2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8EB06A-7553-494A-95AA-8FF0DB7F288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844605" y="647471"/>
            <a:ext cx="6950948" cy="384048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0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E8448ED-A2DD-4C77-B67D-B8364C5BB12B}" type="datetimeFigureOut">
              <a:rPr lang="en-IN" smtClean="0"/>
              <a:pPr/>
              <a:t>12-03-2020</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BC8EB06A-7553-494A-95AA-8FF0DB7F2889}" type="slidenum">
              <a:rPr lang="en-IN" smtClean="0"/>
              <a:pPr/>
              <a:t>‹#›</a:t>
            </a:fld>
            <a:endParaRPr lang="en-IN"/>
          </a:p>
        </p:txBody>
      </p:sp>
      <p:sp>
        <p:nvSpPr>
          <p:cNvPr id="17" name="Title 16"/>
          <p:cNvSpPr>
            <a:spLocks noGrp="1"/>
          </p:cNvSpPr>
          <p:nvPr>
            <p:ph type="title"/>
          </p:nvPr>
        </p:nvSpPr>
        <p:spPr>
          <a:xfrm>
            <a:off x="526587" y="5243448"/>
            <a:ext cx="8109440" cy="548402"/>
          </a:xfrm>
        </p:spPr>
        <p:txBody>
          <a:bodyPr anchor="ctr"/>
          <a:lstStyle>
            <a:lvl1pPr algn="l">
              <a:buNone/>
              <a:defRPr sz="25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26587" y="5809879"/>
            <a:ext cx="8109440" cy="806768"/>
          </a:xfrm>
        </p:spPr>
        <p:txBody>
          <a:bodyPr lIns="136015" tIns="0"/>
          <a:lstStyle>
            <a:lvl1pPr marL="0" indent="0">
              <a:buNone/>
              <a:defRPr sz="1700"/>
            </a:lvl1pPr>
            <a:lvl2pPr>
              <a:defRPr sz="1500"/>
            </a:lvl2pPr>
            <a:lvl3pPr>
              <a:defRPr sz="1200"/>
            </a:lvl3pPr>
            <a:lvl4pPr>
              <a:defRPr sz="1100"/>
            </a:lvl4pPr>
            <a:lvl5pPr>
              <a:defRPr sz="11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710892" y="1103445"/>
            <a:ext cx="11927196" cy="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13345" tIns="56673" rIns="113345" bIns="56673" anchor="t" compatLnSpc="1"/>
          <a:lstStyle/>
          <a:p>
            <a:endParaRPr kumimoji="0" lang="en-US"/>
          </a:p>
        </p:txBody>
      </p:sp>
      <p:sp>
        <p:nvSpPr>
          <p:cNvPr id="8" name="Text Placeholder 7"/>
          <p:cNvSpPr>
            <a:spLocks noGrp="1"/>
          </p:cNvSpPr>
          <p:nvPr>
            <p:ph type="body" idx="1"/>
          </p:nvPr>
        </p:nvSpPr>
        <p:spPr>
          <a:xfrm>
            <a:off x="421269" y="1631875"/>
            <a:ext cx="12006184" cy="4752261"/>
          </a:xfrm>
          <a:prstGeom prst="rect">
            <a:avLst/>
          </a:prstGeom>
        </p:spPr>
        <p:txBody>
          <a:bodyPr vert="horz" lIns="113345" tIns="56673" rIns="113345" bIns="5667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951985" y="80016"/>
            <a:ext cx="3475474" cy="303371"/>
          </a:xfrm>
          <a:prstGeom prst="rect">
            <a:avLst/>
          </a:prstGeom>
        </p:spPr>
        <p:txBody>
          <a:bodyPr vert="horz" lIns="113345" tIns="56673" rIns="113345" bIns="56673"/>
          <a:lstStyle>
            <a:lvl1pPr algn="l" eaLnBrk="1" latinLnBrk="0" hangingPunct="1">
              <a:defRPr kumimoji="0" sz="1500">
                <a:solidFill>
                  <a:schemeClr val="accent1">
                    <a:shade val="75000"/>
                  </a:schemeClr>
                </a:solidFill>
              </a:defRPr>
            </a:lvl1pPr>
          </a:lstStyle>
          <a:p>
            <a:fld id="{EE8448ED-A2DD-4C77-B67D-B8364C5BB12B}" type="datetimeFigureOut">
              <a:rPr lang="en-IN" smtClean="0"/>
              <a:pPr/>
              <a:t>12-03-2020</a:t>
            </a:fld>
            <a:endParaRPr lang="en-IN"/>
          </a:p>
        </p:txBody>
      </p:sp>
      <p:sp>
        <p:nvSpPr>
          <p:cNvPr id="28" name="Footer Placeholder 27"/>
          <p:cNvSpPr>
            <a:spLocks noGrp="1"/>
          </p:cNvSpPr>
          <p:nvPr>
            <p:ph type="ftr" sz="quarter" idx="3"/>
          </p:nvPr>
        </p:nvSpPr>
        <p:spPr>
          <a:xfrm>
            <a:off x="4318013" y="80016"/>
            <a:ext cx="4633966" cy="303371"/>
          </a:xfrm>
          <a:prstGeom prst="rect">
            <a:avLst/>
          </a:prstGeom>
        </p:spPr>
        <p:txBody>
          <a:bodyPr vert="horz" lIns="113345" tIns="56673" rIns="113345" bIns="56673"/>
          <a:lstStyle>
            <a:lvl1pPr algn="r" eaLnBrk="1" latinLnBrk="0" hangingPunct="1">
              <a:defRPr kumimoji="0" sz="15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11374279" y="6800853"/>
            <a:ext cx="1053174" cy="256699"/>
          </a:xfrm>
          <a:prstGeom prst="rect">
            <a:avLst/>
          </a:prstGeom>
        </p:spPr>
        <p:txBody>
          <a:bodyPr vert="horz" lIns="113345" tIns="56673" rIns="113345" bIns="56673"/>
          <a:lstStyle>
            <a:lvl1pPr algn="r" eaLnBrk="1" latinLnBrk="0" hangingPunct="1">
              <a:defRPr kumimoji="0" sz="1500">
                <a:solidFill>
                  <a:schemeClr val="accent1">
                    <a:shade val="75000"/>
                  </a:schemeClr>
                </a:solidFill>
              </a:defRPr>
            </a:lvl1pPr>
          </a:lstStyle>
          <a:p>
            <a:fld id="{BC8EB06A-7553-494A-95AA-8FF0DB7F2889}" type="slidenum">
              <a:rPr lang="en-IN" smtClean="0"/>
              <a:pPr/>
              <a:t>‹#›</a:t>
            </a:fld>
            <a:endParaRPr lang="en-IN"/>
          </a:p>
        </p:txBody>
      </p:sp>
      <p:sp>
        <p:nvSpPr>
          <p:cNvPr id="10" name="Title Placeholder 9"/>
          <p:cNvSpPr>
            <a:spLocks noGrp="1"/>
          </p:cNvSpPr>
          <p:nvPr>
            <p:ph type="title"/>
          </p:nvPr>
        </p:nvSpPr>
        <p:spPr>
          <a:xfrm>
            <a:off x="421269" y="480060"/>
            <a:ext cx="12006184" cy="880110"/>
          </a:xfrm>
          <a:prstGeom prst="rect">
            <a:avLst/>
          </a:prstGeom>
        </p:spPr>
        <p:txBody>
          <a:bodyPr vert="horz" lIns="113345" tIns="56673" rIns="113345" bIns="56673"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710892" y="1103445"/>
            <a:ext cx="11927196" cy="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13345" tIns="56673" rIns="113345" bIns="56673" anchor="t" compatLnSpc="1"/>
          <a:lstStyle/>
          <a:p>
            <a:endParaRPr kumimoji="0" lang="en-US"/>
          </a:p>
        </p:txBody>
      </p:sp>
      <p:sp>
        <p:nvSpPr>
          <p:cNvPr id="12" name="Straight Connector 11"/>
          <p:cNvSpPr>
            <a:spLocks noChangeShapeType="1"/>
          </p:cNvSpPr>
          <p:nvPr/>
        </p:nvSpPr>
        <p:spPr bwMode="auto">
          <a:xfrm>
            <a:off x="710892" y="1110889"/>
            <a:ext cx="11927196" cy="250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13345" tIns="56673" rIns="113345" bIns="56673"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25047" indent="-425047"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1pPr>
      <a:lvl2pPr marL="920935" indent="-354206" algn="l" rtl="0" eaLnBrk="1" latinLnBrk="0" hangingPunct="1">
        <a:spcBef>
          <a:spcPct val="20000"/>
        </a:spcBef>
        <a:buClr>
          <a:schemeClr val="accent1"/>
        </a:buClr>
        <a:buSzPct val="70000"/>
        <a:buFont typeface="Wingdings 2"/>
        <a:buChar char=""/>
        <a:defRPr kumimoji="0" sz="3500" kern="1200">
          <a:solidFill>
            <a:schemeClr val="tx2"/>
          </a:solidFill>
          <a:latin typeface="+mn-lt"/>
          <a:ea typeface="+mn-ea"/>
          <a:cs typeface="+mn-cs"/>
        </a:defRPr>
      </a:lvl2pPr>
      <a:lvl3pPr marL="1416824" indent="-283364" algn="l" rtl="0" eaLnBrk="1" latinLnBrk="0" hangingPunct="1">
        <a:spcBef>
          <a:spcPct val="20000"/>
        </a:spcBef>
        <a:buClr>
          <a:schemeClr val="accent1"/>
        </a:buClr>
        <a:buSzPct val="70000"/>
        <a:buFont typeface="Wingdings 2"/>
        <a:buChar char=""/>
        <a:defRPr kumimoji="0" sz="3000" kern="1200">
          <a:solidFill>
            <a:schemeClr val="tx2"/>
          </a:solidFill>
          <a:latin typeface="+mn-lt"/>
          <a:ea typeface="+mn-ea"/>
          <a:cs typeface="+mn-cs"/>
        </a:defRPr>
      </a:lvl3pPr>
      <a:lvl4pPr marL="1983553" indent="-283364" algn="l" rtl="0" eaLnBrk="1" latinLnBrk="0" hangingPunct="1">
        <a:spcBef>
          <a:spcPct val="20000"/>
        </a:spcBef>
        <a:buClr>
          <a:schemeClr val="accent1"/>
        </a:buClr>
        <a:buSzPct val="70000"/>
        <a:buFont typeface="Wingdings 2"/>
        <a:buChar char=""/>
        <a:defRPr kumimoji="0" sz="2500" kern="1200">
          <a:solidFill>
            <a:schemeClr val="tx2"/>
          </a:solidFill>
          <a:latin typeface="+mn-lt"/>
          <a:ea typeface="+mn-ea"/>
          <a:cs typeface="+mn-cs"/>
        </a:defRPr>
      </a:lvl4pPr>
      <a:lvl5pPr marL="2550283" indent="-283364" algn="l" rtl="0" eaLnBrk="1" latinLnBrk="0" hangingPunct="1">
        <a:spcBef>
          <a:spcPct val="20000"/>
        </a:spcBef>
        <a:buClr>
          <a:schemeClr val="accent1"/>
        </a:buClr>
        <a:buSzPct val="60000"/>
        <a:buFont typeface="Wingdings 2"/>
        <a:buChar char=""/>
        <a:defRPr kumimoji="0" sz="2200" kern="1200">
          <a:solidFill>
            <a:schemeClr val="tx2"/>
          </a:solidFill>
          <a:latin typeface="+mn-lt"/>
          <a:ea typeface="+mn-ea"/>
          <a:cs typeface="+mn-cs"/>
        </a:defRPr>
      </a:lvl5pPr>
      <a:lvl6pPr marL="3117013" indent="-283364" algn="l" rtl="0" eaLnBrk="1" latinLnBrk="0" hangingPunct="1">
        <a:spcBef>
          <a:spcPct val="20000"/>
        </a:spcBef>
        <a:buClr>
          <a:schemeClr val="accent1"/>
        </a:buClr>
        <a:buSzPct val="60000"/>
        <a:buFont typeface="Wingdings 2"/>
        <a:buChar char=""/>
        <a:defRPr kumimoji="0" sz="2200" kern="1200">
          <a:solidFill>
            <a:schemeClr val="tx2"/>
          </a:solidFill>
          <a:latin typeface="+mn-lt"/>
          <a:ea typeface="+mn-ea"/>
          <a:cs typeface="+mn-cs"/>
        </a:defRPr>
      </a:lvl6pPr>
      <a:lvl7pPr marL="3683741" indent="-283364" algn="l" rtl="0" eaLnBrk="1" latinLnBrk="0" hangingPunct="1">
        <a:spcBef>
          <a:spcPct val="20000"/>
        </a:spcBef>
        <a:buClr>
          <a:schemeClr val="accent1"/>
        </a:buClr>
        <a:buSzPct val="60000"/>
        <a:buFont typeface="Wingdings 2"/>
        <a:buChar char=""/>
        <a:defRPr kumimoji="0" sz="2000" kern="1200">
          <a:solidFill>
            <a:schemeClr val="tx2"/>
          </a:solidFill>
          <a:latin typeface="+mn-lt"/>
          <a:ea typeface="+mn-ea"/>
          <a:cs typeface="+mn-cs"/>
        </a:defRPr>
      </a:lvl7pPr>
      <a:lvl8pPr marL="4250470" indent="-283364"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8pPr>
      <a:lvl9pPr marL="4817201" indent="-283364" algn="l" rtl="0" eaLnBrk="1" latinLnBrk="0" hangingPunct="1">
        <a:spcBef>
          <a:spcPct val="20000"/>
        </a:spcBef>
        <a:buClr>
          <a:schemeClr val="accent1"/>
        </a:buClr>
        <a:buSzPct val="60000"/>
        <a:buFont typeface="Wingdings 2"/>
        <a:buChar char=""/>
        <a:defRPr kumimoji="0" sz="17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66729" algn="l" rtl="0" eaLnBrk="1" latinLnBrk="0" hangingPunct="1">
        <a:defRPr kumimoji="0" kern="1200">
          <a:solidFill>
            <a:schemeClr val="tx1"/>
          </a:solidFill>
          <a:latin typeface="+mn-lt"/>
          <a:ea typeface="+mn-ea"/>
          <a:cs typeface="+mn-cs"/>
        </a:defRPr>
      </a:lvl2pPr>
      <a:lvl3pPr marL="1133460" algn="l" rtl="0" eaLnBrk="1" latinLnBrk="0" hangingPunct="1">
        <a:defRPr kumimoji="0" kern="1200">
          <a:solidFill>
            <a:schemeClr val="tx1"/>
          </a:solidFill>
          <a:latin typeface="+mn-lt"/>
          <a:ea typeface="+mn-ea"/>
          <a:cs typeface="+mn-cs"/>
        </a:defRPr>
      </a:lvl3pPr>
      <a:lvl4pPr marL="1700189" algn="l" rtl="0" eaLnBrk="1" latinLnBrk="0" hangingPunct="1">
        <a:defRPr kumimoji="0" kern="1200">
          <a:solidFill>
            <a:schemeClr val="tx1"/>
          </a:solidFill>
          <a:latin typeface="+mn-lt"/>
          <a:ea typeface="+mn-ea"/>
          <a:cs typeface="+mn-cs"/>
        </a:defRPr>
      </a:lvl4pPr>
      <a:lvl5pPr marL="2266917" algn="l" rtl="0" eaLnBrk="1" latinLnBrk="0" hangingPunct="1">
        <a:defRPr kumimoji="0" kern="1200">
          <a:solidFill>
            <a:schemeClr val="tx1"/>
          </a:solidFill>
          <a:latin typeface="+mn-lt"/>
          <a:ea typeface="+mn-ea"/>
          <a:cs typeface="+mn-cs"/>
        </a:defRPr>
      </a:lvl5pPr>
      <a:lvl6pPr marL="2833648" algn="l" rtl="0" eaLnBrk="1" latinLnBrk="0" hangingPunct="1">
        <a:defRPr kumimoji="0" kern="1200">
          <a:solidFill>
            <a:schemeClr val="tx1"/>
          </a:solidFill>
          <a:latin typeface="+mn-lt"/>
          <a:ea typeface="+mn-ea"/>
          <a:cs typeface="+mn-cs"/>
        </a:defRPr>
      </a:lvl6pPr>
      <a:lvl7pPr marL="3400377" algn="l" rtl="0" eaLnBrk="1" latinLnBrk="0" hangingPunct="1">
        <a:defRPr kumimoji="0" kern="1200">
          <a:solidFill>
            <a:schemeClr val="tx1"/>
          </a:solidFill>
          <a:latin typeface="+mn-lt"/>
          <a:ea typeface="+mn-ea"/>
          <a:cs typeface="+mn-cs"/>
        </a:defRPr>
      </a:lvl7pPr>
      <a:lvl8pPr marL="3967106" algn="l" rtl="0" eaLnBrk="1" latinLnBrk="0" hangingPunct="1">
        <a:defRPr kumimoji="0" kern="1200">
          <a:solidFill>
            <a:schemeClr val="tx1"/>
          </a:solidFill>
          <a:latin typeface="+mn-lt"/>
          <a:ea typeface="+mn-ea"/>
          <a:cs typeface="+mn-cs"/>
        </a:defRPr>
      </a:lvl8pPr>
      <a:lvl9pPr marL="453383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dn.biologydiscussion.com/wp-content/uploads/2016/11/clip_image006_thumb2-6.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6590" y="2997433"/>
            <a:ext cx="11690231" cy="3022487"/>
          </a:xfrm>
        </p:spPr>
        <p:txBody>
          <a:bodyPr>
            <a:normAutofit fontScale="90000"/>
          </a:bodyPr>
          <a:lstStyle/>
          <a:p>
            <a:pPr marL="446694" indent="-446694" algn="ctr"/>
            <a:r>
              <a:rPr lang="en-IN" sz="4000" dirty="0">
                <a:solidFill>
                  <a:srgbClr val="FF9900"/>
                </a:solidFill>
                <a:latin typeface="Arial" pitchFamily="34" charset="0"/>
                <a:cs typeface="Arial" pitchFamily="34" charset="0"/>
              </a:rPr>
              <a:t>PRATIVA DEKA</a:t>
            </a:r>
            <a:br>
              <a:rPr lang="en-IN" sz="4000" dirty="0">
                <a:solidFill>
                  <a:srgbClr val="FF9900"/>
                </a:solidFill>
                <a:latin typeface="Arial" pitchFamily="34" charset="0"/>
                <a:cs typeface="Arial" pitchFamily="34" charset="0"/>
              </a:rPr>
            </a:br>
            <a:r>
              <a:rPr lang="en-IN" sz="4000" dirty="0">
                <a:solidFill>
                  <a:srgbClr val="FF9900"/>
                </a:solidFill>
                <a:latin typeface="Arial" pitchFamily="34" charset="0"/>
                <a:cs typeface="Arial" pitchFamily="34" charset="0"/>
              </a:rPr>
              <a:t>Associate Professor </a:t>
            </a:r>
            <a:br>
              <a:rPr lang="en-IN" sz="4000" dirty="0">
                <a:solidFill>
                  <a:srgbClr val="FF9900"/>
                </a:solidFill>
                <a:latin typeface="Arial" pitchFamily="34" charset="0"/>
                <a:cs typeface="Arial" pitchFamily="34" charset="0"/>
              </a:rPr>
            </a:br>
            <a:r>
              <a:rPr lang="en-IN" sz="4000" dirty="0">
                <a:solidFill>
                  <a:srgbClr val="FF9900"/>
                </a:solidFill>
                <a:latin typeface="Arial" pitchFamily="34" charset="0"/>
                <a:cs typeface="Arial" pitchFamily="34" charset="0"/>
              </a:rPr>
              <a:t>Dept. of Botany</a:t>
            </a:r>
            <a:br>
              <a:rPr lang="en-IN" sz="4000" dirty="0">
                <a:solidFill>
                  <a:srgbClr val="FF9900"/>
                </a:solidFill>
                <a:latin typeface="Arial" pitchFamily="34" charset="0"/>
                <a:cs typeface="Arial" pitchFamily="34" charset="0"/>
              </a:rPr>
            </a:br>
            <a:r>
              <a:rPr lang="en-IN" sz="4000" dirty="0">
                <a:solidFill>
                  <a:srgbClr val="FF9900"/>
                </a:solidFill>
                <a:latin typeface="Arial" pitchFamily="34" charset="0"/>
                <a:cs typeface="Arial" pitchFamily="34" charset="0"/>
              </a:rPr>
              <a:t>Mangaldai College</a:t>
            </a:r>
            <a:br>
              <a:rPr lang="en-IN" sz="4000" dirty="0">
                <a:solidFill>
                  <a:srgbClr val="FF9900"/>
                </a:solidFill>
                <a:latin typeface="Arial" pitchFamily="34" charset="0"/>
                <a:cs typeface="Arial" pitchFamily="34" charset="0"/>
              </a:rPr>
            </a:br>
            <a:endParaRPr lang="en-IN" sz="4000" dirty="0"/>
          </a:p>
        </p:txBody>
      </p:sp>
      <p:sp>
        <p:nvSpPr>
          <p:cNvPr id="3" name="Subtitle 2"/>
          <p:cNvSpPr>
            <a:spLocks noGrp="1"/>
          </p:cNvSpPr>
          <p:nvPr>
            <p:ph type="subTitle" idx="1"/>
          </p:nvPr>
        </p:nvSpPr>
        <p:spPr>
          <a:xfrm>
            <a:off x="546684" y="576115"/>
            <a:ext cx="11690231" cy="1058519"/>
          </a:xfrm>
        </p:spPr>
        <p:txBody>
          <a:bodyPr>
            <a:noAutofit/>
          </a:bodyPr>
          <a:lstStyle/>
          <a:p>
            <a:pPr algn="ctr"/>
            <a:r>
              <a:rPr lang="en-IN" sz="7400" dirty="0">
                <a:solidFill>
                  <a:srgbClr val="FFFF00"/>
                </a:solidFill>
                <a:latin typeface="Algerian" pitchFamily="82" charset="0"/>
              </a:rPr>
              <a:t>LICHENS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8110" y="424902"/>
            <a:ext cx="12141874" cy="5423599"/>
          </a:xfrm>
          <a:prstGeom prst="rect">
            <a:avLst/>
          </a:prstGeom>
          <a:noFill/>
        </p:spPr>
        <p:txBody>
          <a:bodyPr wrap="square" lIns="113345" tIns="56673" rIns="113345" bIns="56673" rtlCol="0">
            <a:spAutoFit/>
          </a:bodyPr>
          <a:lstStyle/>
          <a:p>
            <a:pPr algn="ctr"/>
            <a:r>
              <a:rPr lang="en-IN" sz="3000" dirty="0" smtClean="0">
                <a:solidFill>
                  <a:srgbClr val="FFFF00"/>
                </a:solidFill>
                <a:latin typeface="Arial Black" pitchFamily="34" charset="0"/>
              </a:rPr>
              <a:t>RANGE OF THALLUS </a:t>
            </a:r>
            <a:r>
              <a:rPr lang="en-IN" sz="3000" dirty="0">
                <a:solidFill>
                  <a:srgbClr val="FFFF00"/>
                </a:solidFill>
                <a:latin typeface="Arial Black" pitchFamily="34" charset="0"/>
              </a:rPr>
              <a:t>MORPHOLOGY:</a:t>
            </a:r>
          </a:p>
          <a:p>
            <a:endParaRPr lang="en-IN" sz="3000" dirty="0">
              <a:solidFill>
                <a:srgbClr val="FFFF00"/>
              </a:solidFill>
              <a:latin typeface="Arial Black" pitchFamily="34" charset="0"/>
            </a:endParaRPr>
          </a:p>
          <a:p>
            <a:r>
              <a:rPr lang="en-IN" sz="2500" dirty="0">
                <a:solidFill>
                  <a:schemeClr val="bg1"/>
                </a:solidFill>
                <a:latin typeface="Arial" pitchFamily="34" charset="0"/>
                <a:cs typeface="Arial" pitchFamily="34" charset="0"/>
              </a:rPr>
              <a:t>Based on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morphology lichens are </a:t>
            </a:r>
            <a:r>
              <a:rPr lang="en-IN" sz="2500" dirty="0" err="1">
                <a:solidFill>
                  <a:schemeClr val="bg1"/>
                </a:solidFill>
                <a:latin typeface="Arial" pitchFamily="34" charset="0"/>
                <a:cs typeface="Arial" pitchFamily="34" charset="0"/>
              </a:rPr>
              <a:t>devided</a:t>
            </a:r>
            <a:r>
              <a:rPr lang="en-IN" sz="2500" dirty="0">
                <a:solidFill>
                  <a:schemeClr val="bg1"/>
                </a:solidFill>
                <a:latin typeface="Arial" pitchFamily="34" charset="0"/>
                <a:cs typeface="Arial" pitchFamily="34" charset="0"/>
              </a:rPr>
              <a:t> into four major groups</a:t>
            </a:r>
          </a:p>
          <a:p>
            <a:pPr>
              <a:buFont typeface="Wingdings" pitchFamily="2" charset="2"/>
              <a:buChar char="q"/>
            </a:pPr>
            <a:endParaRPr lang="en-IN" sz="2500" dirty="0">
              <a:solidFill>
                <a:schemeClr val="bg1"/>
              </a:solidFill>
              <a:latin typeface="Arial" pitchFamily="34" charset="0"/>
              <a:cs typeface="Arial" pitchFamily="34" charset="0"/>
            </a:endParaRPr>
          </a:p>
          <a:p>
            <a:pPr>
              <a:buFont typeface="Wingdings" pitchFamily="2" charset="2"/>
              <a:buChar char="q"/>
            </a:pPr>
            <a:endParaRPr lang="en-IN" sz="2500" dirty="0">
              <a:solidFill>
                <a:schemeClr val="bg1"/>
              </a:solidFill>
              <a:latin typeface="Arial" pitchFamily="34" charset="0"/>
              <a:cs typeface="Arial" pitchFamily="34" charset="0"/>
            </a:endParaRPr>
          </a:p>
          <a:p>
            <a:r>
              <a:rPr lang="en-IN" sz="2500" dirty="0">
                <a:solidFill>
                  <a:schemeClr val="bg1"/>
                </a:solidFill>
                <a:latin typeface="Arial" pitchFamily="34" charset="0"/>
                <a:cs typeface="Arial" pitchFamily="34" charset="0"/>
              </a:rPr>
              <a:t>	</a:t>
            </a:r>
            <a:r>
              <a:rPr lang="en-IN" sz="3000" b="1" dirty="0">
                <a:solidFill>
                  <a:srgbClr val="FFC000"/>
                </a:solidFill>
                <a:latin typeface="Arial" pitchFamily="34" charset="0"/>
                <a:cs typeface="Arial" pitchFamily="34" charset="0"/>
              </a:rPr>
              <a:t>1. </a:t>
            </a:r>
            <a:r>
              <a:rPr lang="en-IN" sz="3000" b="1" dirty="0" err="1">
                <a:solidFill>
                  <a:srgbClr val="FFC000"/>
                </a:solidFill>
                <a:latin typeface="Arial" pitchFamily="34" charset="0"/>
                <a:cs typeface="Arial" pitchFamily="34" charset="0"/>
              </a:rPr>
              <a:t>Crustose</a:t>
            </a:r>
            <a:r>
              <a:rPr lang="en-IN" sz="3000" b="1" dirty="0">
                <a:solidFill>
                  <a:srgbClr val="FFC000"/>
                </a:solidFill>
                <a:latin typeface="Arial" pitchFamily="34" charset="0"/>
                <a:cs typeface="Arial" pitchFamily="34" charset="0"/>
              </a:rPr>
              <a:t> lichen</a:t>
            </a:r>
          </a:p>
          <a:p>
            <a:endParaRPr lang="en-IN" sz="3000" b="1" dirty="0">
              <a:solidFill>
                <a:srgbClr val="FFC000"/>
              </a:solidFill>
              <a:latin typeface="Arial" pitchFamily="34" charset="0"/>
              <a:cs typeface="Arial" pitchFamily="34" charset="0"/>
            </a:endParaRPr>
          </a:p>
          <a:p>
            <a:r>
              <a:rPr lang="en-IN" sz="3000" b="1" dirty="0">
                <a:solidFill>
                  <a:srgbClr val="FFC000"/>
                </a:solidFill>
                <a:latin typeface="Arial" pitchFamily="34" charset="0"/>
                <a:cs typeface="Arial" pitchFamily="34" charset="0"/>
              </a:rPr>
              <a:t>	2. Foliose lichen</a:t>
            </a:r>
          </a:p>
          <a:p>
            <a:endParaRPr lang="en-IN" sz="3000" b="1" dirty="0">
              <a:solidFill>
                <a:srgbClr val="FFC000"/>
              </a:solidFill>
              <a:latin typeface="Arial" pitchFamily="34" charset="0"/>
              <a:cs typeface="Arial" pitchFamily="34" charset="0"/>
            </a:endParaRPr>
          </a:p>
          <a:p>
            <a:r>
              <a:rPr lang="en-IN" sz="3000" b="1" dirty="0">
                <a:solidFill>
                  <a:srgbClr val="FFC000"/>
                </a:solidFill>
                <a:latin typeface="Arial" pitchFamily="34" charset="0"/>
                <a:cs typeface="Arial" pitchFamily="34" charset="0"/>
              </a:rPr>
              <a:t>	3. </a:t>
            </a:r>
            <a:r>
              <a:rPr lang="en-IN" sz="3000" b="1" dirty="0" err="1">
                <a:solidFill>
                  <a:srgbClr val="FFC000"/>
                </a:solidFill>
                <a:latin typeface="Arial" pitchFamily="34" charset="0"/>
                <a:cs typeface="Arial" pitchFamily="34" charset="0"/>
              </a:rPr>
              <a:t>Fruticose</a:t>
            </a:r>
            <a:r>
              <a:rPr lang="en-IN" sz="3000" b="1" dirty="0">
                <a:solidFill>
                  <a:srgbClr val="FFC000"/>
                </a:solidFill>
                <a:latin typeface="Arial" pitchFamily="34" charset="0"/>
                <a:cs typeface="Arial" pitchFamily="34" charset="0"/>
              </a:rPr>
              <a:t> lichen</a:t>
            </a:r>
          </a:p>
          <a:p>
            <a:endParaRPr lang="en-IN" sz="3000" b="1" dirty="0">
              <a:solidFill>
                <a:srgbClr val="FFC000"/>
              </a:solidFill>
              <a:latin typeface="Arial" pitchFamily="34" charset="0"/>
              <a:cs typeface="Arial" pitchFamily="34" charset="0"/>
            </a:endParaRPr>
          </a:p>
          <a:p>
            <a:r>
              <a:rPr lang="en-IN" sz="3000" b="1" dirty="0">
                <a:solidFill>
                  <a:srgbClr val="FFC000"/>
                </a:solidFill>
                <a:latin typeface="Arial" pitchFamily="34" charset="0"/>
                <a:cs typeface="Arial" pitchFamily="34" charset="0"/>
              </a:rPr>
              <a:t>	4. </a:t>
            </a:r>
            <a:r>
              <a:rPr lang="en-IN" sz="3000" b="1" dirty="0" err="1">
                <a:solidFill>
                  <a:srgbClr val="FFC000"/>
                </a:solidFill>
                <a:latin typeface="Arial" pitchFamily="34" charset="0"/>
                <a:cs typeface="Arial" pitchFamily="34" charset="0"/>
              </a:rPr>
              <a:t>Squamulose</a:t>
            </a:r>
            <a:r>
              <a:rPr lang="en-IN" sz="3000" b="1" dirty="0">
                <a:solidFill>
                  <a:srgbClr val="FFC000"/>
                </a:solidFill>
                <a:latin typeface="Arial" pitchFamily="34" charset="0"/>
                <a:cs typeface="Arial" pitchFamily="34" charset="0"/>
              </a:rPr>
              <a:t> lichen</a:t>
            </a:r>
          </a:p>
        </p:txBody>
      </p:sp>
    </p:spTree>
    <p:extLst>
      <p:ext uri="{BB962C8B-B14F-4D97-AF65-F5344CB8AC3E}">
        <p14:creationId xmlns:p14="http://schemas.microsoft.com/office/powerpoint/2010/main" val="190590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96218" y="424902"/>
            <a:ext cx="12141874" cy="5423599"/>
          </a:xfrm>
          <a:prstGeom prst="rect">
            <a:avLst/>
          </a:prstGeom>
          <a:noFill/>
        </p:spPr>
        <p:txBody>
          <a:bodyPr wrap="square" lIns="113345" tIns="56673" rIns="113345" bIns="56673" rtlCol="0">
            <a:spAutoFit/>
          </a:bodyPr>
          <a:lstStyle/>
          <a:p>
            <a:pPr algn="ctr"/>
            <a:r>
              <a:rPr lang="en-IN" sz="3000" dirty="0">
                <a:solidFill>
                  <a:srgbClr val="FFFF00"/>
                </a:solidFill>
                <a:latin typeface="Arial Black" pitchFamily="34" charset="0"/>
              </a:rPr>
              <a:t>THALLUS MORPHOLOGY</a:t>
            </a:r>
          </a:p>
          <a:p>
            <a:endParaRPr lang="en-IN" sz="3000" dirty="0">
              <a:solidFill>
                <a:srgbClr val="FFFF00"/>
              </a:solidFill>
              <a:latin typeface="Arial Black" pitchFamily="34" charset="0"/>
            </a:endParaRPr>
          </a:p>
          <a:p>
            <a:pPr marL="566729" indent="-566729">
              <a:buAutoNum type="arabicPeriod"/>
            </a:pPr>
            <a:r>
              <a:rPr lang="en-IN" sz="3000" b="1" dirty="0" err="1">
                <a:solidFill>
                  <a:srgbClr val="FFC000"/>
                </a:solidFill>
                <a:latin typeface="Arial" pitchFamily="34" charset="0"/>
                <a:cs typeface="Arial" pitchFamily="34" charset="0"/>
              </a:rPr>
              <a:t>Crustose</a:t>
            </a:r>
            <a:r>
              <a:rPr lang="en-IN" sz="3000" b="1" dirty="0">
                <a:solidFill>
                  <a:srgbClr val="FFC000"/>
                </a:solidFill>
                <a:latin typeface="Arial" pitchFamily="34" charset="0"/>
                <a:cs typeface="Arial" pitchFamily="34" charset="0"/>
              </a:rPr>
              <a:t> lichen</a:t>
            </a:r>
          </a:p>
          <a:p>
            <a:pPr marL="566729" indent="-566729"/>
            <a:r>
              <a:rPr lang="en-IN" sz="3000" b="1" dirty="0">
                <a:solidFill>
                  <a:srgbClr val="FFC000"/>
                </a:solidFill>
                <a:latin typeface="Arial" pitchFamily="34" charset="0"/>
                <a:cs typeface="Arial" pitchFamily="34" charset="0"/>
              </a:rPr>
              <a:t>	</a:t>
            </a:r>
          </a:p>
          <a:p>
            <a:pPr marL="566729" indent="-9839">
              <a:buFont typeface="Wingdings" pitchFamily="2" charset="2"/>
              <a:buChar char="q"/>
            </a:pPr>
            <a:r>
              <a:rPr lang="en-IN" sz="2500" dirty="0">
                <a:solidFill>
                  <a:schemeClr val="bg1"/>
                </a:solidFill>
                <a:latin typeface="Arial" pitchFamily="34" charset="0"/>
                <a:cs typeface="Arial" pitchFamily="34" charset="0"/>
              </a:rPr>
              <a:t> They have flattened </a:t>
            </a:r>
            <a:r>
              <a:rPr lang="en-IN" sz="2500" dirty="0" err="1">
                <a:solidFill>
                  <a:schemeClr val="bg1"/>
                </a:solidFill>
                <a:latin typeface="Arial" pitchFamily="34" charset="0"/>
                <a:cs typeface="Arial" pitchFamily="34" charset="0"/>
              </a:rPr>
              <a:t>thallus</a:t>
            </a:r>
            <a:endParaRPr lang="en-IN" sz="2500" dirty="0">
              <a:solidFill>
                <a:schemeClr val="bg1"/>
              </a:solidFill>
              <a:latin typeface="Arial" pitchFamily="34" charset="0"/>
              <a:cs typeface="Arial" pitchFamily="34" charset="0"/>
            </a:endParaRPr>
          </a:p>
          <a:p>
            <a:pPr marL="566729" indent="-9839">
              <a:buFont typeface="Wingdings" pitchFamily="2" charset="2"/>
              <a:buChar char="q"/>
            </a:pPr>
            <a:endParaRPr lang="en-IN" sz="2500" dirty="0">
              <a:solidFill>
                <a:schemeClr val="bg1"/>
              </a:solidFill>
              <a:latin typeface="Arial" pitchFamily="34" charset="0"/>
              <a:cs typeface="Arial" pitchFamily="34" charset="0"/>
            </a:endParaRPr>
          </a:p>
          <a:p>
            <a:pPr marL="566729" indent="-9839">
              <a:buFont typeface="Wingdings" pitchFamily="2" charset="2"/>
              <a:buChar char="q"/>
            </a:pP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is flat, thin and like a thin layer</a:t>
            </a:r>
          </a:p>
          <a:p>
            <a:pPr marL="566729" indent="-9839">
              <a:buFont typeface="Wingdings" pitchFamily="2" charset="2"/>
              <a:buChar char="q"/>
            </a:pPr>
            <a:endParaRPr lang="en-IN" sz="2500" dirty="0">
              <a:solidFill>
                <a:schemeClr val="bg1"/>
              </a:solidFill>
              <a:latin typeface="Arial" pitchFamily="34" charset="0"/>
              <a:cs typeface="Arial" pitchFamily="34" charset="0"/>
            </a:endParaRPr>
          </a:p>
          <a:p>
            <a:pPr marL="566729" indent="-9839">
              <a:buFont typeface="Wingdings" pitchFamily="2" charset="2"/>
              <a:buChar char="q"/>
            </a:pPr>
            <a:r>
              <a:rPr lang="en-IN" sz="2500" dirty="0">
                <a:solidFill>
                  <a:schemeClr val="bg1"/>
                </a:solidFill>
                <a:latin typeface="Arial" pitchFamily="34" charset="0"/>
                <a:cs typeface="Arial" pitchFamily="34" charset="0"/>
              </a:rPr>
              <a:t> Closely </a:t>
            </a:r>
            <a:r>
              <a:rPr lang="en-IN" sz="2500" dirty="0" smtClean="0">
                <a:solidFill>
                  <a:schemeClr val="bg1"/>
                </a:solidFill>
                <a:latin typeface="Arial" pitchFamily="34" charset="0"/>
                <a:cs typeface="Arial" pitchFamily="34" charset="0"/>
              </a:rPr>
              <a:t>attached </a:t>
            </a:r>
            <a:r>
              <a:rPr lang="en-IN" sz="2500" dirty="0">
                <a:solidFill>
                  <a:schemeClr val="bg1"/>
                </a:solidFill>
                <a:latin typeface="Arial" pitchFamily="34" charset="0"/>
                <a:cs typeface="Arial" pitchFamily="34" charset="0"/>
              </a:rPr>
              <a:t>to the substratum as crust</a:t>
            </a:r>
          </a:p>
          <a:p>
            <a:pPr marL="566729" indent="-9839">
              <a:buFont typeface="Wingdings" pitchFamily="2" charset="2"/>
              <a:buChar char="q"/>
            </a:pPr>
            <a:endParaRPr lang="en-IN" sz="2500" dirty="0">
              <a:solidFill>
                <a:schemeClr val="bg1"/>
              </a:solidFill>
              <a:latin typeface="Arial" pitchFamily="34" charset="0"/>
              <a:cs typeface="Arial" pitchFamily="34" charset="0"/>
            </a:endParaRPr>
          </a:p>
          <a:p>
            <a:pPr marL="566729" indent="-9839">
              <a:buFont typeface="Wingdings" pitchFamily="2" charset="2"/>
              <a:buChar char="q"/>
            </a:pPr>
            <a:r>
              <a:rPr lang="en-IN" sz="2500" dirty="0">
                <a:solidFill>
                  <a:schemeClr val="bg1"/>
                </a:solidFill>
                <a:latin typeface="Arial" pitchFamily="34" charset="0"/>
                <a:cs typeface="Arial" pitchFamily="34" charset="0"/>
              </a:rPr>
              <a:t> Difficult to separate them from substratum</a:t>
            </a:r>
          </a:p>
          <a:p>
            <a:pPr marL="566729" indent="-9839">
              <a:buFont typeface="Wingdings" pitchFamily="2" charset="2"/>
              <a:buChar char="q"/>
            </a:pPr>
            <a:endParaRPr lang="en-IN" sz="2500" dirty="0">
              <a:solidFill>
                <a:schemeClr val="bg1"/>
              </a:solidFill>
              <a:latin typeface="Arial" pitchFamily="34" charset="0"/>
              <a:cs typeface="Arial" pitchFamily="34" charset="0"/>
            </a:endParaRPr>
          </a:p>
          <a:p>
            <a:pPr marL="566729" indent="-9839">
              <a:buFont typeface="Wingdings" pitchFamily="2" charset="2"/>
              <a:buChar char="q"/>
            </a:pPr>
            <a:r>
              <a:rPr lang="en-IN" sz="2500" dirty="0">
                <a:solidFill>
                  <a:schemeClr val="bg1"/>
                </a:solidFill>
                <a:latin typeface="Arial" pitchFamily="34" charset="0"/>
                <a:cs typeface="Arial" pitchFamily="34" charset="0"/>
              </a:rPr>
              <a:t> Example: </a:t>
            </a:r>
            <a:r>
              <a:rPr lang="en-IN" sz="2500" i="1" dirty="0" err="1">
                <a:solidFill>
                  <a:schemeClr val="bg1"/>
                </a:solidFill>
                <a:latin typeface="Arial" pitchFamily="34" charset="0"/>
                <a:cs typeface="Arial" pitchFamily="34" charset="0"/>
              </a:rPr>
              <a:t>Graphis</a:t>
            </a:r>
            <a:r>
              <a:rPr lang="en-IN" sz="2500" i="1" dirty="0">
                <a:solidFill>
                  <a:schemeClr val="bg1"/>
                </a:solidFill>
                <a:latin typeface="Arial" pitchFamily="34" charset="0"/>
                <a:cs typeface="Arial" pitchFamily="34" charset="0"/>
              </a:rPr>
              <a:t>, </a:t>
            </a:r>
            <a:r>
              <a:rPr lang="en-IN" sz="2500" i="1" dirty="0" err="1">
                <a:solidFill>
                  <a:schemeClr val="bg1"/>
                </a:solidFill>
                <a:latin typeface="Arial" pitchFamily="34" charset="0"/>
                <a:cs typeface="Arial" pitchFamily="34" charset="0"/>
              </a:rPr>
              <a:t>Strigula</a:t>
            </a:r>
            <a:r>
              <a:rPr lang="en-IN" sz="2500" i="1" dirty="0">
                <a:solidFill>
                  <a:schemeClr val="bg1"/>
                </a:solidFill>
                <a:latin typeface="Arial" pitchFamily="34" charset="0"/>
                <a:cs typeface="Arial" pitchFamily="34" charset="0"/>
              </a:rPr>
              <a:t>, </a:t>
            </a:r>
            <a:r>
              <a:rPr lang="en-IN" sz="2500" i="1" dirty="0" err="1" smtClean="0">
                <a:solidFill>
                  <a:schemeClr val="bg1"/>
                </a:solidFill>
                <a:latin typeface="Arial" pitchFamily="34" charset="0"/>
                <a:cs typeface="Arial" pitchFamily="34" charset="0"/>
              </a:rPr>
              <a:t>Rhizocarpon</a:t>
            </a:r>
            <a:endParaRPr lang="en-IN" sz="2500" i="1" dirty="0">
              <a:solidFill>
                <a:schemeClr val="bg1"/>
              </a:solidFill>
              <a:latin typeface="Arial" pitchFamily="34" charset="0"/>
              <a:cs typeface="Arial" pitchFamily="34" charset="0"/>
            </a:endParaRPr>
          </a:p>
        </p:txBody>
      </p:sp>
      <p:pic>
        <p:nvPicPr>
          <p:cNvPr id="1026" name="Picture 2" descr="C:\Users\Dr. Khagendra K Nath\Pictures\lichens-ppt-10-638.jpg"/>
          <p:cNvPicPr>
            <a:picLocks noChangeAspect="1" noChangeArrowheads="1"/>
          </p:cNvPicPr>
          <p:nvPr/>
        </p:nvPicPr>
        <p:blipFill>
          <a:blip r:embed="rId3" cstate="print"/>
          <a:srcRect/>
          <a:stretch>
            <a:fillRect/>
          </a:stretch>
        </p:blipFill>
        <p:spPr bwMode="auto">
          <a:xfrm>
            <a:off x="8608093" y="1105374"/>
            <a:ext cx="3992515" cy="2268252"/>
          </a:xfrm>
          <a:prstGeom prst="rect">
            <a:avLst/>
          </a:prstGeom>
          <a:noFill/>
        </p:spPr>
      </p:pic>
      <p:pic>
        <p:nvPicPr>
          <p:cNvPr id="1027" name="Picture 3" descr="C:\Users\Dr. Khagendra K Nath\Pictures\lichens-ppt-10-638 - Copy.jpg"/>
          <p:cNvPicPr>
            <a:picLocks noChangeAspect="1" noChangeArrowheads="1"/>
          </p:cNvPicPr>
          <p:nvPr/>
        </p:nvPicPr>
        <p:blipFill>
          <a:blip r:embed="rId4" cstate="print"/>
          <a:srcRect/>
          <a:stretch>
            <a:fillRect/>
          </a:stretch>
        </p:blipFill>
        <p:spPr bwMode="auto">
          <a:xfrm>
            <a:off x="8596464" y="3524843"/>
            <a:ext cx="3873860" cy="22682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447154" y="254781"/>
            <a:ext cx="11843304" cy="6500817"/>
          </a:xfrm>
          <a:prstGeom prst="rect">
            <a:avLst/>
          </a:prstGeom>
        </p:spPr>
        <p:txBody>
          <a:bodyPr wrap="square" lIns="113345" tIns="56673" rIns="113345" bIns="56673">
            <a:spAutoFit/>
          </a:bodyPr>
          <a:lstStyle/>
          <a:p>
            <a:pPr algn="ctr"/>
            <a:r>
              <a:rPr lang="en-IN" sz="3500" dirty="0">
                <a:solidFill>
                  <a:srgbClr val="FFFF00"/>
                </a:solidFill>
                <a:latin typeface="Arial Black" pitchFamily="34" charset="0"/>
              </a:rPr>
              <a:t>THALLUS MORPHOLOGY</a:t>
            </a:r>
          </a:p>
          <a:p>
            <a:pPr marL="446694"/>
            <a:endParaRPr lang="en-IN" sz="3500" dirty="0">
              <a:solidFill>
                <a:srgbClr val="FFFF00"/>
              </a:solidFill>
              <a:latin typeface="Arial Black" pitchFamily="34" charset="0"/>
            </a:endParaRPr>
          </a:p>
          <a:p>
            <a:pPr marL="1003584" indent="-556891"/>
            <a:r>
              <a:rPr lang="en-IN" sz="3500" b="1" dirty="0">
                <a:solidFill>
                  <a:srgbClr val="FFC000"/>
                </a:solidFill>
                <a:latin typeface="Arial" pitchFamily="34" charset="0"/>
                <a:cs typeface="Arial" pitchFamily="34" charset="0"/>
              </a:rPr>
              <a:t>2. Foliose lichen</a:t>
            </a:r>
          </a:p>
          <a:p>
            <a:pPr marL="1003584" indent="-556891"/>
            <a:endParaRPr lang="en-IN" sz="3500" b="1" dirty="0">
              <a:solidFill>
                <a:srgbClr val="FFC000"/>
              </a:solidFill>
              <a:latin typeface="Arial" pitchFamily="34" charset="0"/>
              <a:cs typeface="Arial" pitchFamily="34" charset="0"/>
            </a:endParaRPr>
          </a:p>
          <a:p>
            <a:pPr marL="1003584" indent="-556891">
              <a:buFont typeface="Wingdings" pitchFamily="2" charset="2"/>
              <a:buChar char="q"/>
            </a:pPr>
            <a:r>
              <a:rPr lang="en-IN" sz="2500" b="1" dirty="0">
                <a:solidFill>
                  <a:schemeClr val="bg1"/>
                </a:solidFill>
                <a:latin typeface="Arial" pitchFamily="34" charset="0"/>
                <a:cs typeface="Arial" pitchFamily="34" charset="0"/>
              </a:rPr>
              <a:t>	</a:t>
            </a:r>
            <a:r>
              <a:rPr lang="en-IN" sz="2500" dirty="0">
                <a:solidFill>
                  <a:schemeClr val="bg1"/>
                </a:solidFill>
                <a:latin typeface="Arial" pitchFamily="34" charset="0"/>
                <a:cs typeface="Arial" pitchFamily="34" charset="0"/>
              </a:rPr>
              <a:t>They are flat, </a:t>
            </a:r>
            <a:r>
              <a:rPr lang="en-IN" sz="2500" dirty="0" err="1">
                <a:solidFill>
                  <a:schemeClr val="bg1"/>
                </a:solidFill>
                <a:latin typeface="Arial" pitchFamily="34" charset="0"/>
                <a:cs typeface="Arial" pitchFamily="34" charset="0"/>
              </a:rPr>
              <a:t>dorsiventral</a:t>
            </a:r>
            <a:r>
              <a:rPr lang="en-IN" sz="2500" dirty="0">
                <a:solidFill>
                  <a:schemeClr val="bg1"/>
                </a:solidFill>
                <a:latin typeface="Arial" pitchFamily="34" charset="0"/>
                <a:cs typeface="Arial" pitchFamily="34" charset="0"/>
              </a:rPr>
              <a:t>, leaf like lobed </a:t>
            </a:r>
          </a:p>
          <a:p>
            <a:pPr marL="1003584" indent="-556891"/>
            <a:r>
              <a:rPr lang="en-IN" sz="2500" dirty="0">
                <a:solidFill>
                  <a:schemeClr val="bg1"/>
                </a:solidFill>
                <a:latin typeface="Arial" pitchFamily="34" charset="0"/>
                <a:cs typeface="Arial" pitchFamily="34" charset="0"/>
              </a:rPr>
              <a:t>	  structure</a:t>
            </a:r>
          </a:p>
          <a:p>
            <a:pPr marL="446693"/>
            <a:endParaRPr lang="en-IN" sz="2500" dirty="0">
              <a:solidFill>
                <a:schemeClr val="bg1"/>
              </a:solidFill>
              <a:latin typeface="Arial" pitchFamily="34" charset="0"/>
              <a:cs typeface="Arial" pitchFamily="34" charset="0"/>
            </a:endParaRPr>
          </a:p>
          <a:p>
            <a:pPr marL="1003584" indent="-556891">
              <a:buFont typeface="Wingdings" pitchFamily="2" charset="2"/>
              <a:buChar char="q"/>
            </a:pPr>
            <a:r>
              <a:rPr lang="en-IN" sz="2500" dirty="0">
                <a:solidFill>
                  <a:schemeClr val="bg1"/>
                </a:solidFill>
                <a:latin typeface="Arial" pitchFamily="34" charset="0"/>
                <a:cs typeface="Arial" pitchFamily="34" charset="0"/>
              </a:rPr>
              <a:t>They look like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of liverworts</a:t>
            </a:r>
          </a:p>
          <a:p>
            <a:pPr marL="1003584" indent="-556891">
              <a:buFont typeface="Wingdings" pitchFamily="2" charset="2"/>
              <a:buChar char="q"/>
            </a:pPr>
            <a:endParaRPr lang="en-IN" sz="2500" dirty="0">
              <a:solidFill>
                <a:schemeClr val="bg1"/>
              </a:solidFill>
              <a:latin typeface="Arial" pitchFamily="34" charset="0"/>
              <a:cs typeface="Arial" pitchFamily="34" charset="0"/>
            </a:endParaRPr>
          </a:p>
          <a:p>
            <a:pPr marL="1003584" indent="-556891">
              <a:buFont typeface="Wingdings" pitchFamily="2" charset="2"/>
              <a:buChar char="q"/>
            </a:pPr>
            <a:r>
              <a:rPr lang="en-IN" sz="2500" dirty="0" smtClean="0">
                <a:solidFill>
                  <a:schemeClr val="bg1"/>
                </a:solidFill>
                <a:latin typeface="Arial" pitchFamily="34" charset="0"/>
                <a:cs typeface="Arial" pitchFamily="34" charset="0"/>
              </a:rPr>
              <a:t>Attached </a:t>
            </a:r>
            <a:r>
              <a:rPr lang="en-IN" sz="2500" dirty="0">
                <a:solidFill>
                  <a:schemeClr val="bg1"/>
                </a:solidFill>
                <a:latin typeface="Arial" pitchFamily="34" charset="0"/>
                <a:cs typeface="Arial" pitchFamily="34" charset="0"/>
              </a:rPr>
              <a:t>to the substratum by rhizoid like </a:t>
            </a:r>
          </a:p>
          <a:p>
            <a:pPr marL="1003584" indent="-556891"/>
            <a:r>
              <a:rPr lang="en-IN" sz="2500" dirty="0">
                <a:solidFill>
                  <a:schemeClr val="bg1"/>
                </a:solidFill>
                <a:latin typeface="Arial" pitchFamily="34" charset="0"/>
                <a:cs typeface="Arial" pitchFamily="34" charset="0"/>
              </a:rPr>
              <a:t>	structures called </a:t>
            </a:r>
            <a:r>
              <a:rPr lang="en-IN" sz="2500" b="1" dirty="0" err="1">
                <a:solidFill>
                  <a:srgbClr val="FFC000"/>
                </a:solidFill>
                <a:latin typeface="Arial" pitchFamily="34" charset="0"/>
                <a:cs typeface="Arial" pitchFamily="34" charset="0"/>
              </a:rPr>
              <a:t>rhizines</a:t>
            </a:r>
            <a:endParaRPr lang="en-IN" sz="2500" b="1" dirty="0">
              <a:solidFill>
                <a:srgbClr val="FFC000"/>
              </a:solidFill>
              <a:latin typeface="Arial" pitchFamily="34" charset="0"/>
              <a:cs typeface="Arial" pitchFamily="34" charset="0"/>
            </a:endParaRPr>
          </a:p>
          <a:p>
            <a:pPr marL="1003584" indent="-556891">
              <a:buFont typeface="Wingdings" pitchFamily="2" charset="2"/>
              <a:buChar char="q"/>
            </a:pPr>
            <a:endParaRPr lang="en-IN" sz="2500" dirty="0">
              <a:solidFill>
                <a:schemeClr val="bg1"/>
              </a:solidFill>
              <a:latin typeface="Arial" pitchFamily="34" charset="0"/>
              <a:cs typeface="Arial" pitchFamily="34" charset="0"/>
            </a:endParaRPr>
          </a:p>
          <a:p>
            <a:pPr marL="1003584" indent="-556891">
              <a:buFont typeface="Wingdings" pitchFamily="2" charset="2"/>
              <a:buChar char="q"/>
            </a:pP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is internally differentiated</a:t>
            </a:r>
          </a:p>
          <a:p>
            <a:pPr marL="1003584" indent="-556891">
              <a:buFont typeface="Wingdings" pitchFamily="2" charset="2"/>
              <a:buChar char="q"/>
            </a:pPr>
            <a:endParaRPr lang="en-IN" sz="2500" dirty="0">
              <a:solidFill>
                <a:schemeClr val="bg1"/>
              </a:solidFill>
              <a:latin typeface="Arial" pitchFamily="34" charset="0"/>
              <a:cs typeface="Arial" pitchFamily="34" charset="0"/>
            </a:endParaRPr>
          </a:p>
          <a:p>
            <a:pPr marL="1003584" indent="-556891">
              <a:buFont typeface="Wingdings" pitchFamily="2" charset="2"/>
              <a:buChar char="q"/>
            </a:pPr>
            <a:r>
              <a:rPr lang="en-IN" sz="2500" dirty="0">
                <a:solidFill>
                  <a:schemeClr val="bg1"/>
                </a:solidFill>
                <a:latin typeface="Arial" pitchFamily="34" charset="0"/>
                <a:cs typeface="Arial" pitchFamily="34" charset="0"/>
              </a:rPr>
              <a:t>Example: </a:t>
            </a:r>
            <a:r>
              <a:rPr lang="en-IN" sz="2500" i="1" dirty="0" err="1">
                <a:solidFill>
                  <a:schemeClr val="bg1"/>
                </a:solidFill>
                <a:latin typeface="Arial" pitchFamily="34" charset="0"/>
                <a:cs typeface="Arial" pitchFamily="34" charset="0"/>
              </a:rPr>
              <a:t>Parmelia</a:t>
            </a:r>
            <a:r>
              <a:rPr lang="en-IN" sz="2500" i="1" dirty="0">
                <a:solidFill>
                  <a:schemeClr val="bg1"/>
                </a:solidFill>
                <a:latin typeface="Arial" pitchFamily="34" charset="0"/>
                <a:cs typeface="Arial" pitchFamily="34" charset="0"/>
              </a:rPr>
              <a:t>, </a:t>
            </a:r>
            <a:r>
              <a:rPr lang="en-IN" sz="2500" i="1" dirty="0" err="1">
                <a:solidFill>
                  <a:schemeClr val="bg1"/>
                </a:solidFill>
                <a:latin typeface="Arial" pitchFamily="34" charset="0"/>
                <a:cs typeface="Arial" pitchFamily="34" charset="0"/>
              </a:rPr>
              <a:t>Collema</a:t>
            </a:r>
            <a:r>
              <a:rPr lang="en-IN" sz="2500" i="1" dirty="0">
                <a:solidFill>
                  <a:schemeClr val="bg1"/>
                </a:solidFill>
                <a:latin typeface="Arial" pitchFamily="34" charset="0"/>
                <a:cs typeface="Arial" pitchFamily="34" charset="0"/>
              </a:rPr>
              <a:t>, </a:t>
            </a:r>
            <a:r>
              <a:rPr lang="en-IN" sz="2500" i="1" dirty="0" err="1" smtClean="0">
                <a:solidFill>
                  <a:schemeClr val="bg1"/>
                </a:solidFill>
                <a:latin typeface="Arial" pitchFamily="34" charset="0"/>
                <a:cs typeface="Arial" pitchFamily="34" charset="0"/>
              </a:rPr>
              <a:t>Gyrophora</a:t>
            </a:r>
            <a:endParaRPr lang="en-IN" sz="2500" i="1" dirty="0">
              <a:solidFill>
                <a:schemeClr val="bg1"/>
              </a:solidFill>
              <a:latin typeface="Arial Black" pitchFamily="34" charset="0"/>
            </a:endParaRPr>
          </a:p>
        </p:txBody>
      </p:sp>
      <p:pic>
        <p:nvPicPr>
          <p:cNvPr id="2050" name="Picture 2" descr="C:\Users\Dr. Khagendra K Nath\Pictures\lichens-ppt-12-638 - Copy.jpg"/>
          <p:cNvPicPr>
            <a:picLocks noChangeAspect="1" noChangeArrowheads="1"/>
          </p:cNvPicPr>
          <p:nvPr/>
        </p:nvPicPr>
        <p:blipFill>
          <a:blip r:embed="rId3" cstate="print"/>
          <a:srcRect/>
          <a:stretch>
            <a:fillRect/>
          </a:stretch>
        </p:blipFill>
        <p:spPr bwMode="auto">
          <a:xfrm>
            <a:off x="8309521" y="1256590"/>
            <a:ext cx="4328573" cy="494759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500506"/>
            <a:ext cx="12638092" cy="6500817"/>
          </a:xfrm>
          <a:prstGeom prst="rect">
            <a:avLst/>
          </a:prstGeom>
        </p:spPr>
        <p:txBody>
          <a:bodyPr wrap="square" lIns="113345" tIns="56673" rIns="113345" bIns="56673">
            <a:spAutoFit/>
          </a:bodyPr>
          <a:lstStyle/>
          <a:p>
            <a:pPr algn="ctr"/>
            <a:r>
              <a:rPr lang="en-IN" sz="3500" dirty="0">
                <a:solidFill>
                  <a:srgbClr val="FFFF00"/>
                </a:solidFill>
                <a:latin typeface="Arial Black" pitchFamily="34" charset="0"/>
              </a:rPr>
              <a:t>THALLUS MORPHOLOGY</a:t>
            </a:r>
          </a:p>
          <a:p>
            <a:endParaRPr lang="en-IN" sz="3500" b="1" dirty="0">
              <a:solidFill>
                <a:srgbClr val="FFC000"/>
              </a:solidFill>
              <a:latin typeface="Arial" pitchFamily="34" charset="0"/>
              <a:cs typeface="Arial" pitchFamily="34" charset="0"/>
            </a:endParaRPr>
          </a:p>
          <a:p>
            <a:pPr marL="891419" indent="-556891"/>
            <a:r>
              <a:rPr lang="en-IN" sz="3500" b="1" dirty="0">
                <a:solidFill>
                  <a:srgbClr val="FFC000"/>
                </a:solidFill>
                <a:latin typeface="Arial" pitchFamily="34" charset="0"/>
                <a:cs typeface="Arial" pitchFamily="34" charset="0"/>
              </a:rPr>
              <a:t>3. </a:t>
            </a:r>
            <a:r>
              <a:rPr lang="en-IN" sz="3500" b="1" dirty="0" err="1">
                <a:solidFill>
                  <a:srgbClr val="FFC000"/>
                </a:solidFill>
                <a:latin typeface="Arial" pitchFamily="34" charset="0"/>
                <a:cs typeface="Arial" pitchFamily="34" charset="0"/>
              </a:rPr>
              <a:t>Fruticose</a:t>
            </a:r>
            <a:r>
              <a:rPr lang="en-IN" sz="3500" b="1" dirty="0">
                <a:solidFill>
                  <a:srgbClr val="FFC000"/>
                </a:solidFill>
                <a:latin typeface="Arial" pitchFamily="34" charset="0"/>
                <a:cs typeface="Arial" pitchFamily="34" charset="0"/>
              </a:rPr>
              <a:t> lichen</a:t>
            </a:r>
          </a:p>
          <a:p>
            <a:pPr marL="891419" indent="-556891"/>
            <a:endParaRPr lang="en-IN" sz="3500" b="1" dirty="0">
              <a:solidFill>
                <a:srgbClr val="FFC000"/>
              </a:solidFill>
              <a:latin typeface="Arial" pitchFamily="34" charset="0"/>
              <a:cs typeface="Arial" pitchFamily="34" charset="0"/>
            </a:endParaRPr>
          </a:p>
          <a:p>
            <a:pPr marL="891419" indent="-556891">
              <a:buFont typeface="Wingdings" pitchFamily="2" charset="2"/>
              <a:buChar char="q"/>
            </a:pPr>
            <a:r>
              <a:rPr lang="en-IN" sz="2500" dirty="0">
                <a:solidFill>
                  <a:schemeClr val="bg1"/>
                </a:solidFill>
                <a:latin typeface="Arial" pitchFamily="34" charset="0"/>
                <a:cs typeface="Arial" pitchFamily="34" charset="0"/>
              </a:rPr>
              <a:t>Well developed shrub like, cylindrical and </a:t>
            </a:r>
          </a:p>
          <a:p>
            <a:pPr marL="891419" indent="-556891"/>
            <a:r>
              <a:rPr lang="en-IN" sz="2500" dirty="0">
                <a:solidFill>
                  <a:schemeClr val="bg1"/>
                </a:solidFill>
                <a:latin typeface="Arial" pitchFamily="34" charset="0"/>
                <a:cs typeface="Arial" pitchFamily="34" charset="0"/>
              </a:rPr>
              <a:t>	branched </a:t>
            </a:r>
            <a:r>
              <a:rPr lang="en-IN" sz="2500" dirty="0" err="1">
                <a:solidFill>
                  <a:schemeClr val="bg1"/>
                </a:solidFill>
                <a:latin typeface="Arial" pitchFamily="34" charset="0"/>
                <a:cs typeface="Arial" pitchFamily="34" charset="0"/>
              </a:rPr>
              <a:t>thallus</a:t>
            </a:r>
            <a:endParaRPr lang="en-IN" sz="2500" dirty="0">
              <a:solidFill>
                <a:schemeClr val="bg1"/>
              </a:solidFill>
              <a:latin typeface="Arial" pitchFamily="34" charset="0"/>
              <a:cs typeface="Arial" pitchFamily="34" charset="0"/>
            </a:endParaRPr>
          </a:p>
          <a:p>
            <a:pPr marL="891419" indent="-556891">
              <a:buFont typeface="Wingdings" pitchFamily="2" charset="2"/>
              <a:buChar char="q"/>
            </a:pPr>
            <a:endParaRPr lang="en-IN" sz="2500" dirty="0">
              <a:solidFill>
                <a:schemeClr val="bg1"/>
              </a:solidFill>
              <a:latin typeface="Arial" pitchFamily="34" charset="0"/>
              <a:cs typeface="Arial" pitchFamily="34" charset="0"/>
            </a:endParaRPr>
          </a:p>
          <a:p>
            <a:pPr marL="891419" indent="-556891">
              <a:buFont typeface="Wingdings" pitchFamily="2" charset="2"/>
              <a:buChar char="q"/>
            </a:pPr>
            <a:r>
              <a:rPr lang="en-IN" sz="2500" dirty="0">
                <a:solidFill>
                  <a:schemeClr val="bg1"/>
                </a:solidFill>
                <a:latin typeface="Arial" pitchFamily="34" charset="0"/>
                <a:cs typeface="Arial" pitchFamily="34" charset="0"/>
              </a:rPr>
              <a:t>They grow or hang from the substratum</a:t>
            </a:r>
          </a:p>
          <a:p>
            <a:pPr marL="891419" indent="-556891">
              <a:buFont typeface="Wingdings" pitchFamily="2" charset="2"/>
              <a:buChar char="q"/>
            </a:pPr>
            <a:endParaRPr lang="en-IN" sz="2500" dirty="0">
              <a:solidFill>
                <a:schemeClr val="bg1"/>
              </a:solidFill>
              <a:latin typeface="Arial" pitchFamily="34" charset="0"/>
              <a:cs typeface="Arial" pitchFamily="34" charset="0"/>
            </a:endParaRPr>
          </a:p>
          <a:p>
            <a:pPr marL="891419" indent="-556891">
              <a:buFont typeface="Wingdings" pitchFamily="2" charset="2"/>
              <a:buChar char="q"/>
            </a:pPr>
            <a:r>
              <a:rPr lang="en-IN" sz="2500" dirty="0">
                <a:solidFill>
                  <a:schemeClr val="bg1"/>
                </a:solidFill>
                <a:latin typeface="Arial" pitchFamily="34" charset="0"/>
                <a:cs typeface="Arial" pitchFamily="34" charset="0"/>
              </a:rPr>
              <a:t>Plant attached to the substratum with the </a:t>
            </a:r>
          </a:p>
          <a:p>
            <a:pPr marL="891419" indent="-556891"/>
            <a:r>
              <a:rPr lang="en-IN" sz="2500" dirty="0">
                <a:solidFill>
                  <a:schemeClr val="bg1"/>
                </a:solidFill>
                <a:latin typeface="Arial" pitchFamily="34" charset="0"/>
                <a:cs typeface="Arial" pitchFamily="34" charset="0"/>
              </a:rPr>
              <a:t>	help of </a:t>
            </a:r>
            <a:r>
              <a:rPr lang="en-IN" sz="2500" dirty="0" err="1">
                <a:solidFill>
                  <a:schemeClr val="bg1"/>
                </a:solidFill>
                <a:latin typeface="Arial" pitchFamily="34" charset="0"/>
                <a:cs typeface="Arial" pitchFamily="34" charset="0"/>
              </a:rPr>
              <a:t>mucilagineous</a:t>
            </a:r>
            <a:r>
              <a:rPr lang="en-IN" sz="2500" dirty="0">
                <a:solidFill>
                  <a:schemeClr val="bg1"/>
                </a:solidFill>
                <a:latin typeface="Arial" pitchFamily="34" charset="0"/>
                <a:cs typeface="Arial" pitchFamily="34" charset="0"/>
              </a:rPr>
              <a:t> disk</a:t>
            </a:r>
          </a:p>
          <a:p>
            <a:pPr marL="891419" indent="-556891">
              <a:buFont typeface="Wingdings" pitchFamily="2" charset="2"/>
              <a:buChar char="q"/>
            </a:pPr>
            <a:endParaRPr lang="en-IN" sz="2500" dirty="0">
              <a:solidFill>
                <a:schemeClr val="bg1"/>
              </a:solidFill>
              <a:latin typeface="Arial" pitchFamily="34" charset="0"/>
              <a:cs typeface="Arial" pitchFamily="34" charset="0"/>
            </a:endParaRPr>
          </a:p>
          <a:p>
            <a:pPr marL="891419" indent="-556891">
              <a:buFont typeface="Wingdings" pitchFamily="2" charset="2"/>
              <a:buChar char="q"/>
            </a:pP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are hair like, finger like or twig like</a:t>
            </a:r>
          </a:p>
          <a:p>
            <a:pPr marL="891419" indent="-556891">
              <a:buFont typeface="Wingdings" pitchFamily="2" charset="2"/>
              <a:buChar char="q"/>
            </a:pPr>
            <a:endParaRPr lang="en-IN" sz="2500" dirty="0">
              <a:solidFill>
                <a:schemeClr val="bg1"/>
              </a:solidFill>
              <a:latin typeface="Arial" pitchFamily="34" charset="0"/>
              <a:cs typeface="Arial" pitchFamily="34" charset="0"/>
            </a:endParaRPr>
          </a:p>
          <a:p>
            <a:pPr marL="891419" indent="-556891">
              <a:buFont typeface="Wingdings" pitchFamily="2" charset="2"/>
              <a:buChar char="q"/>
            </a:pPr>
            <a:r>
              <a:rPr lang="en-IN" sz="2500" dirty="0">
                <a:solidFill>
                  <a:schemeClr val="bg1"/>
                </a:solidFill>
                <a:latin typeface="Arial" pitchFamily="34" charset="0"/>
                <a:cs typeface="Arial" pitchFamily="34" charset="0"/>
              </a:rPr>
              <a:t>Example: </a:t>
            </a:r>
            <a:r>
              <a:rPr lang="en-IN" sz="2500" i="1" dirty="0" err="1">
                <a:solidFill>
                  <a:schemeClr val="bg1"/>
                </a:solidFill>
                <a:latin typeface="Arial" pitchFamily="34" charset="0"/>
                <a:cs typeface="Arial" pitchFamily="34" charset="0"/>
              </a:rPr>
              <a:t>Usnea</a:t>
            </a:r>
            <a:r>
              <a:rPr lang="en-IN" sz="2500" i="1" dirty="0">
                <a:solidFill>
                  <a:schemeClr val="bg1"/>
                </a:solidFill>
                <a:latin typeface="Arial" pitchFamily="34" charset="0"/>
                <a:cs typeface="Arial" pitchFamily="34" charset="0"/>
              </a:rPr>
              <a:t>, </a:t>
            </a:r>
            <a:r>
              <a:rPr lang="en-IN" sz="2500" i="1" dirty="0" err="1" smtClean="0">
                <a:solidFill>
                  <a:schemeClr val="bg1"/>
                </a:solidFill>
                <a:latin typeface="Arial" pitchFamily="34" charset="0"/>
                <a:cs typeface="Arial" pitchFamily="34" charset="0"/>
              </a:rPr>
              <a:t>Cladonia</a:t>
            </a:r>
            <a:endParaRPr lang="en-IN" sz="2500" i="1" dirty="0">
              <a:solidFill>
                <a:schemeClr val="bg1"/>
              </a:solidFill>
              <a:latin typeface="Arial Black" pitchFamily="34" charset="0"/>
            </a:endParaRPr>
          </a:p>
        </p:txBody>
      </p:sp>
      <p:pic>
        <p:nvPicPr>
          <p:cNvPr id="3074" name="Picture 2" descr="C:\Users\Dr. Khagendra K Nath\Pictures\lichens-ppt-11-638.jpg"/>
          <p:cNvPicPr>
            <a:picLocks noChangeAspect="1" noChangeArrowheads="1"/>
          </p:cNvPicPr>
          <p:nvPr/>
        </p:nvPicPr>
        <p:blipFill>
          <a:blip r:embed="rId3" cstate="print"/>
          <a:srcRect/>
          <a:stretch>
            <a:fillRect/>
          </a:stretch>
        </p:blipFill>
        <p:spPr bwMode="auto">
          <a:xfrm>
            <a:off x="8155348" y="1180985"/>
            <a:ext cx="4482740" cy="2898064"/>
          </a:xfrm>
          <a:prstGeom prst="rect">
            <a:avLst/>
          </a:prstGeom>
          <a:noFill/>
        </p:spPr>
      </p:pic>
      <p:pic>
        <p:nvPicPr>
          <p:cNvPr id="3075" name="Picture 3" descr="C:\Users\Dr. Khagendra K Nath\Pictures\lichens-ppt-11-638 - Copy.jpg"/>
          <p:cNvPicPr>
            <a:picLocks noChangeAspect="1" noChangeArrowheads="1"/>
          </p:cNvPicPr>
          <p:nvPr/>
        </p:nvPicPr>
        <p:blipFill>
          <a:blip r:embed="rId4" cstate="print"/>
          <a:srcRect/>
          <a:stretch>
            <a:fillRect/>
          </a:stretch>
        </p:blipFill>
        <p:spPr bwMode="auto">
          <a:xfrm>
            <a:off x="8151336" y="4205323"/>
            <a:ext cx="4486756" cy="270749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8110" y="349289"/>
            <a:ext cx="12141874" cy="6654705"/>
          </a:xfrm>
          <a:prstGeom prst="rect">
            <a:avLst/>
          </a:prstGeom>
        </p:spPr>
        <p:txBody>
          <a:bodyPr wrap="square" lIns="113345" tIns="56673" rIns="113345" bIns="56673">
            <a:spAutoFit/>
          </a:bodyPr>
          <a:lstStyle/>
          <a:p>
            <a:pPr algn="ctr"/>
            <a:r>
              <a:rPr lang="en-IN" sz="3500" dirty="0">
                <a:solidFill>
                  <a:srgbClr val="FFFF00"/>
                </a:solidFill>
                <a:latin typeface="Arial Black" pitchFamily="34" charset="0"/>
              </a:rPr>
              <a:t>THALLUS MORPHOLOGY</a:t>
            </a:r>
          </a:p>
          <a:p>
            <a:endParaRPr lang="en-IN" sz="3500" dirty="0">
              <a:solidFill>
                <a:srgbClr val="FFFF00"/>
              </a:solidFill>
              <a:latin typeface="Arial Black" pitchFamily="34" charset="0"/>
            </a:endParaRPr>
          </a:p>
          <a:p>
            <a:pPr marL="891419" indent="-556891"/>
            <a:r>
              <a:rPr lang="en-IN" sz="3500" b="1" dirty="0">
                <a:solidFill>
                  <a:srgbClr val="FFC000"/>
                </a:solidFill>
                <a:latin typeface="Arial" pitchFamily="34" charset="0"/>
                <a:cs typeface="Arial" pitchFamily="34" charset="0"/>
              </a:rPr>
              <a:t>4. </a:t>
            </a:r>
            <a:r>
              <a:rPr lang="en-IN" sz="3500" b="1" dirty="0" err="1">
                <a:solidFill>
                  <a:srgbClr val="FFC000"/>
                </a:solidFill>
                <a:latin typeface="Arial" pitchFamily="34" charset="0"/>
                <a:cs typeface="Arial" pitchFamily="34" charset="0"/>
              </a:rPr>
              <a:t>Squamulose</a:t>
            </a:r>
            <a:r>
              <a:rPr lang="en-IN" sz="3500" b="1" dirty="0">
                <a:solidFill>
                  <a:srgbClr val="FFC000"/>
                </a:solidFill>
                <a:latin typeface="Arial" pitchFamily="34" charset="0"/>
                <a:cs typeface="Arial" pitchFamily="34" charset="0"/>
              </a:rPr>
              <a:t> lichen</a:t>
            </a:r>
          </a:p>
          <a:p>
            <a:pPr marL="891419" indent="-556891"/>
            <a:endParaRPr lang="en-IN" sz="3500" b="1" dirty="0">
              <a:solidFill>
                <a:srgbClr val="FFC000"/>
              </a:solidFill>
              <a:latin typeface="Arial" pitchFamily="34" charset="0"/>
              <a:cs typeface="Arial" pitchFamily="34" charset="0"/>
            </a:endParaRPr>
          </a:p>
          <a:p>
            <a:pPr marL="556891">
              <a:buFont typeface="Wingdings" pitchFamily="2" charset="2"/>
              <a:buChar char="q"/>
            </a:pPr>
            <a:r>
              <a:rPr lang="en-IN" sz="3500" dirty="0">
                <a:solidFill>
                  <a:schemeClr val="bg1"/>
                </a:solidFill>
                <a:latin typeface="Arial Black" pitchFamily="34" charset="0"/>
              </a:rPr>
              <a:t>	</a:t>
            </a:r>
            <a:r>
              <a:rPr lang="en-IN" sz="2500" dirty="0">
                <a:solidFill>
                  <a:schemeClr val="bg1"/>
                </a:solidFill>
                <a:latin typeface="Arial" pitchFamily="34" charset="0"/>
                <a:cs typeface="Arial" pitchFamily="34" charset="0"/>
              </a:rPr>
              <a:t>Intermediate between foliose and </a:t>
            </a:r>
          </a:p>
          <a:p>
            <a:pPr marL="556891"/>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crustose</a:t>
            </a:r>
            <a:endParaRPr lang="en-IN" sz="2500" dirty="0">
              <a:solidFill>
                <a:schemeClr val="bg1"/>
              </a:solidFill>
              <a:latin typeface="Arial" pitchFamily="34" charset="0"/>
              <a:cs typeface="Arial" pitchFamily="34" charset="0"/>
            </a:endParaRPr>
          </a:p>
          <a:p>
            <a:pPr marL="556891">
              <a:buFont typeface="Wingdings" pitchFamily="2" charset="2"/>
              <a:buChar char="q"/>
            </a:pPr>
            <a:endParaRPr lang="en-IN" sz="2500" dirty="0">
              <a:solidFill>
                <a:schemeClr val="bg1"/>
              </a:solidFill>
              <a:latin typeface="Arial" pitchFamily="34" charset="0"/>
              <a:cs typeface="Arial" pitchFamily="34" charset="0"/>
            </a:endParaRPr>
          </a:p>
          <a:p>
            <a:pPr marL="556891">
              <a:buFont typeface="Wingdings" pitchFamily="2" charset="2"/>
              <a:buChar char="q"/>
            </a:pPr>
            <a:r>
              <a:rPr lang="en-IN" sz="2500" dirty="0">
                <a:solidFill>
                  <a:schemeClr val="bg1"/>
                </a:solidFill>
                <a:latin typeface="Arial" pitchFamily="34" charset="0"/>
                <a:cs typeface="Arial" pitchFamily="34" charset="0"/>
              </a:rPr>
              <a:t>  Scales, lobes smaller than in foliose</a:t>
            </a:r>
          </a:p>
          <a:p>
            <a:pPr marL="556891">
              <a:buFont typeface="Wingdings" pitchFamily="2" charset="2"/>
              <a:buChar char="q"/>
            </a:pPr>
            <a:endParaRPr lang="en-IN" sz="2500" dirty="0">
              <a:solidFill>
                <a:schemeClr val="bg1"/>
              </a:solidFill>
              <a:latin typeface="Arial" pitchFamily="34" charset="0"/>
              <a:cs typeface="Arial" pitchFamily="34" charset="0"/>
            </a:endParaRPr>
          </a:p>
          <a:p>
            <a:pPr marL="556891">
              <a:buFont typeface="Wingdings" pitchFamily="2" charset="2"/>
              <a:buChar char="q"/>
            </a:pP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is composed of small, overlapping </a:t>
            </a:r>
          </a:p>
          <a:p>
            <a:pPr marL="556891"/>
            <a:r>
              <a:rPr lang="en-IN" sz="2500" dirty="0">
                <a:solidFill>
                  <a:schemeClr val="bg1"/>
                </a:solidFill>
                <a:latin typeface="Arial" pitchFamily="34" charset="0"/>
                <a:cs typeface="Arial" pitchFamily="34" charset="0"/>
              </a:rPr>
              <a:t>	scales called </a:t>
            </a:r>
            <a:r>
              <a:rPr lang="en-IN" sz="2500" dirty="0" err="1">
                <a:solidFill>
                  <a:schemeClr val="bg1"/>
                </a:solidFill>
                <a:latin typeface="Arial" pitchFamily="34" charset="0"/>
                <a:cs typeface="Arial" pitchFamily="34" charset="0"/>
              </a:rPr>
              <a:t>squamules</a:t>
            </a:r>
            <a:endParaRPr lang="en-IN" sz="2500" dirty="0">
              <a:solidFill>
                <a:schemeClr val="bg1"/>
              </a:solidFill>
              <a:latin typeface="Arial" pitchFamily="34" charset="0"/>
              <a:cs typeface="Arial" pitchFamily="34" charset="0"/>
            </a:endParaRPr>
          </a:p>
          <a:p>
            <a:pPr marL="556891">
              <a:buFont typeface="Wingdings" pitchFamily="2" charset="2"/>
              <a:buChar char="q"/>
            </a:pPr>
            <a:endParaRPr lang="en-IN" sz="2500" dirty="0">
              <a:solidFill>
                <a:schemeClr val="bg1"/>
              </a:solidFill>
              <a:latin typeface="Arial" pitchFamily="34" charset="0"/>
              <a:cs typeface="Arial" pitchFamily="34" charset="0"/>
            </a:endParaRPr>
          </a:p>
          <a:p>
            <a:pPr marL="556891">
              <a:buFont typeface="Wingdings" pitchFamily="2" charset="2"/>
              <a:buChar char="q"/>
            </a:pPr>
            <a:r>
              <a:rPr lang="en-IN" sz="2500" dirty="0">
                <a:solidFill>
                  <a:schemeClr val="bg1"/>
                </a:solidFill>
                <a:latin typeface="Arial" pitchFamily="34" charset="0"/>
                <a:cs typeface="Arial" pitchFamily="34" charset="0"/>
              </a:rPr>
              <a:t>  They </a:t>
            </a:r>
            <a:r>
              <a:rPr lang="en-IN" sz="2500" dirty="0" err="1">
                <a:solidFill>
                  <a:schemeClr val="bg1"/>
                </a:solidFill>
                <a:latin typeface="Arial" pitchFamily="34" charset="0"/>
                <a:cs typeface="Arial" pitchFamily="34" charset="0"/>
              </a:rPr>
              <a:t>donot</a:t>
            </a:r>
            <a:r>
              <a:rPr lang="en-IN" sz="2500" dirty="0">
                <a:solidFill>
                  <a:schemeClr val="bg1"/>
                </a:solidFill>
                <a:latin typeface="Arial" pitchFamily="34" charset="0"/>
                <a:cs typeface="Arial" pitchFamily="34" charset="0"/>
              </a:rPr>
              <a:t> have lower cortex</a:t>
            </a:r>
          </a:p>
          <a:p>
            <a:pPr marL="556891">
              <a:buFont typeface="Wingdings" pitchFamily="2" charset="2"/>
              <a:buChar char="q"/>
            </a:pPr>
            <a:endParaRPr lang="en-IN" sz="2500" dirty="0">
              <a:solidFill>
                <a:schemeClr val="bg1"/>
              </a:solidFill>
              <a:latin typeface="Arial" pitchFamily="34" charset="0"/>
              <a:cs typeface="Arial" pitchFamily="34" charset="0"/>
            </a:endParaRPr>
          </a:p>
          <a:p>
            <a:pPr marL="556891">
              <a:buFont typeface="Wingdings" pitchFamily="2" charset="2"/>
              <a:buChar char="q"/>
            </a:pPr>
            <a:r>
              <a:rPr lang="en-IN" sz="2500" dirty="0">
                <a:solidFill>
                  <a:schemeClr val="bg1"/>
                </a:solidFill>
                <a:latin typeface="Arial" pitchFamily="34" charset="0"/>
                <a:cs typeface="Arial" pitchFamily="34" charset="0"/>
              </a:rPr>
              <a:t>  Example: </a:t>
            </a:r>
            <a:r>
              <a:rPr lang="en-IN" sz="2500" i="1" dirty="0" err="1">
                <a:solidFill>
                  <a:schemeClr val="bg1"/>
                </a:solidFill>
                <a:latin typeface="Arial" pitchFamily="34" charset="0"/>
                <a:cs typeface="Arial" pitchFamily="34" charset="0"/>
              </a:rPr>
              <a:t>Catapyrenium</a:t>
            </a:r>
            <a:r>
              <a:rPr lang="en-IN" sz="2500" i="1" dirty="0">
                <a:solidFill>
                  <a:schemeClr val="bg1"/>
                </a:solidFill>
                <a:latin typeface="Arial" pitchFamily="34" charset="0"/>
                <a:cs typeface="Arial" pitchFamily="34" charset="0"/>
              </a:rPr>
              <a:t>, </a:t>
            </a:r>
            <a:r>
              <a:rPr lang="en-IN" sz="2500" i="1" dirty="0" err="1">
                <a:solidFill>
                  <a:schemeClr val="bg1"/>
                </a:solidFill>
                <a:latin typeface="Arial" pitchFamily="34" charset="0"/>
                <a:cs typeface="Arial" pitchFamily="34" charset="0"/>
              </a:rPr>
              <a:t>Placidium</a:t>
            </a:r>
            <a:endParaRPr lang="en-IN" sz="2500" i="1" dirty="0">
              <a:solidFill>
                <a:schemeClr val="bg1"/>
              </a:solidFill>
              <a:latin typeface="Arial" pitchFamily="34" charset="0"/>
              <a:cs typeface="Arial" pitchFamily="34" charset="0"/>
            </a:endParaRPr>
          </a:p>
        </p:txBody>
      </p:sp>
      <p:pic>
        <p:nvPicPr>
          <p:cNvPr id="4100" name="Picture 4" descr="C:\Users\Dr. Khagendra K Nath\Pictures\lichens-ppt-13-638 - Copy - Copy.jpg"/>
          <p:cNvPicPr>
            <a:picLocks noChangeAspect="1" noChangeArrowheads="1"/>
          </p:cNvPicPr>
          <p:nvPr/>
        </p:nvPicPr>
        <p:blipFill>
          <a:blip r:embed="rId3" cstate="print"/>
          <a:srcRect/>
          <a:stretch>
            <a:fillRect/>
          </a:stretch>
        </p:blipFill>
        <p:spPr bwMode="auto">
          <a:xfrm>
            <a:off x="8171443" y="1075987"/>
            <a:ext cx="4126444" cy="2740487"/>
          </a:xfrm>
          <a:prstGeom prst="rect">
            <a:avLst/>
          </a:prstGeom>
          <a:noFill/>
        </p:spPr>
      </p:pic>
      <p:pic>
        <p:nvPicPr>
          <p:cNvPr id="4101" name="Picture 5" descr="C:\Users\Dr. Khagendra K Nath\Pictures\lichens-ppt-13-638.jpg"/>
          <p:cNvPicPr>
            <a:picLocks noChangeAspect="1" noChangeArrowheads="1"/>
          </p:cNvPicPr>
          <p:nvPr/>
        </p:nvPicPr>
        <p:blipFill>
          <a:blip r:embed="rId4" cstate="print"/>
          <a:srcRect/>
          <a:stretch>
            <a:fillRect/>
          </a:stretch>
        </p:blipFill>
        <p:spPr bwMode="auto">
          <a:xfrm>
            <a:off x="8179326" y="3816474"/>
            <a:ext cx="4118561" cy="33844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447154" y="424901"/>
            <a:ext cx="11843304" cy="653062"/>
          </a:xfrm>
          <a:prstGeom prst="rect">
            <a:avLst/>
          </a:prstGeom>
          <a:noFill/>
        </p:spPr>
        <p:txBody>
          <a:bodyPr wrap="square" lIns="113345" tIns="56673" rIns="113345" bIns="56673" rtlCol="0">
            <a:spAutoFit/>
          </a:bodyPr>
          <a:lstStyle/>
          <a:p>
            <a:pPr algn="ctr"/>
            <a:r>
              <a:rPr lang="en-IN" sz="3500" dirty="0">
                <a:solidFill>
                  <a:srgbClr val="FFFF00"/>
                </a:solidFill>
                <a:latin typeface="Arial Black" pitchFamily="34" charset="0"/>
              </a:rPr>
              <a:t>CLASSIFICATION OF LICHENS</a:t>
            </a:r>
          </a:p>
        </p:txBody>
      </p:sp>
      <p:sp>
        <p:nvSpPr>
          <p:cNvPr id="8" name="TextBox 7"/>
          <p:cNvSpPr txBox="1"/>
          <p:nvPr/>
        </p:nvSpPr>
        <p:spPr>
          <a:xfrm>
            <a:off x="248110" y="1180987"/>
            <a:ext cx="12141874" cy="5885263"/>
          </a:xfrm>
          <a:prstGeom prst="rect">
            <a:avLst/>
          </a:prstGeom>
          <a:noFill/>
        </p:spPr>
        <p:txBody>
          <a:bodyPr wrap="square" lIns="113345" tIns="56673" rIns="113345" bIns="56673" rtlCol="0">
            <a:spAutoFit/>
          </a:bodyPr>
          <a:lstStyle/>
          <a:p>
            <a:pPr marL="556891" lvl="1" indent="-444725">
              <a:buFont typeface="Wingdings" pitchFamily="2" charset="2"/>
              <a:buChar char="q"/>
              <a:tabLst>
                <a:tab pos="556891" algn="l"/>
              </a:tabLst>
            </a:pPr>
            <a:r>
              <a:rPr lang="en-IN" sz="2500" dirty="0">
                <a:solidFill>
                  <a:schemeClr val="bg1"/>
                </a:solidFill>
                <a:latin typeface="Arial" pitchFamily="34" charset="0"/>
                <a:cs typeface="Arial" pitchFamily="34" charset="0"/>
              </a:rPr>
              <a:t> According to ICBN name of lichen should be on the basis of fungal component. No taxonomic significance is attached to algal partner.</a:t>
            </a:r>
          </a:p>
          <a:p>
            <a:pPr marL="556891" lvl="1" indent="-444725">
              <a:buFont typeface="Wingdings" pitchFamily="2" charset="2"/>
              <a:buChar char="q"/>
              <a:tabLst>
                <a:tab pos="556891" algn="l"/>
              </a:tabLst>
            </a:pPr>
            <a:endParaRPr lang="en-IN" sz="2500" dirty="0">
              <a:solidFill>
                <a:schemeClr val="bg1"/>
              </a:solidFill>
              <a:latin typeface="Arial" pitchFamily="34" charset="0"/>
              <a:cs typeface="Arial" pitchFamily="34" charset="0"/>
            </a:endParaRPr>
          </a:p>
          <a:p>
            <a:pPr marL="556891" lvl="1" indent="-444725">
              <a:buFont typeface="Wingdings" pitchFamily="2" charset="2"/>
              <a:buChar char="q"/>
              <a:tabLst>
                <a:tab pos="556891" algn="l"/>
              </a:tabLst>
            </a:pPr>
            <a:r>
              <a:rPr lang="en-IN" sz="2500" dirty="0">
                <a:solidFill>
                  <a:schemeClr val="bg1"/>
                </a:solidFill>
                <a:latin typeface="Arial" pitchFamily="34" charset="0"/>
                <a:cs typeface="Arial" pitchFamily="34" charset="0"/>
              </a:rPr>
              <a:t>Previously lichens were not regarded as separate group and were distributed in fungi.</a:t>
            </a:r>
          </a:p>
          <a:p>
            <a:pPr marL="556891" lvl="1" indent="-444725">
              <a:buFont typeface="Wingdings" pitchFamily="2" charset="2"/>
              <a:buChar char="q"/>
              <a:tabLst>
                <a:tab pos="556891" algn="l"/>
              </a:tabLst>
            </a:pPr>
            <a:endParaRPr lang="en-IN" sz="2500" dirty="0">
              <a:solidFill>
                <a:schemeClr val="bg1"/>
              </a:solidFill>
              <a:latin typeface="Arial" pitchFamily="34" charset="0"/>
              <a:cs typeface="Arial" pitchFamily="34" charset="0"/>
            </a:endParaRPr>
          </a:p>
          <a:p>
            <a:pPr marL="556891" lvl="1" indent="-444725">
              <a:buFont typeface="Wingdings" pitchFamily="2" charset="2"/>
              <a:buChar char="q"/>
              <a:tabLst>
                <a:tab pos="556891" algn="l"/>
              </a:tabLst>
            </a:pPr>
            <a:r>
              <a:rPr lang="en-IN" sz="2500" b="1" dirty="0" err="1">
                <a:solidFill>
                  <a:srgbClr val="FFC000"/>
                </a:solidFill>
                <a:latin typeface="Arial" pitchFamily="34" charset="0"/>
                <a:cs typeface="Arial" pitchFamily="34" charset="0"/>
              </a:rPr>
              <a:t>Reinke</a:t>
            </a:r>
            <a:r>
              <a:rPr lang="en-IN" sz="2500" dirty="0">
                <a:solidFill>
                  <a:schemeClr val="bg1"/>
                </a:solidFill>
                <a:latin typeface="Arial" pitchFamily="34" charset="0"/>
                <a:cs typeface="Arial" pitchFamily="34" charset="0"/>
              </a:rPr>
              <a:t> (1896) for the first time regarded lichen as separate class.</a:t>
            </a:r>
          </a:p>
          <a:p>
            <a:pPr marL="556891" lvl="1" indent="-444725">
              <a:buFont typeface="Wingdings" pitchFamily="2" charset="2"/>
              <a:buChar char="q"/>
              <a:tabLst>
                <a:tab pos="556891" algn="l"/>
              </a:tabLst>
            </a:pPr>
            <a:endParaRPr lang="en-IN" sz="2500" dirty="0">
              <a:solidFill>
                <a:schemeClr val="bg1"/>
              </a:solidFill>
              <a:latin typeface="Arial" pitchFamily="34" charset="0"/>
              <a:cs typeface="Arial" pitchFamily="34" charset="0"/>
            </a:endParaRPr>
          </a:p>
          <a:p>
            <a:pPr marL="556891" lvl="1" indent="-444725">
              <a:buFont typeface="Wingdings" pitchFamily="2" charset="2"/>
              <a:buChar char="q"/>
              <a:tabLst>
                <a:tab pos="556891" algn="l"/>
              </a:tabLst>
            </a:pPr>
            <a:r>
              <a:rPr lang="en-IN" sz="2500" dirty="0">
                <a:solidFill>
                  <a:schemeClr val="bg1"/>
                </a:solidFill>
                <a:latin typeface="Arial" pitchFamily="34" charset="0"/>
                <a:cs typeface="Arial" pitchFamily="34" charset="0"/>
              </a:rPr>
              <a:t>He classified lichens into three sub classes </a:t>
            </a:r>
          </a:p>
          <a:p>
            <a:pPr marL="556891" lvl="1" indent="-444725">
              <a:buFont typeface="Wingdings" pitchFamily="2" charset="2"/>
              <a:buChar char="q"/>
              <a:tabLst>
                <a:tab pos="556891" algn="l"/>
              </a:tabLst>
            </a:pPr>
            <a:endParaRPr lang="en-IN" sz="2500" dirty="0">
              <a:solidFill>
                <a:schemeClr val="bg1"/>
              </a:solidFill>
              <a:latin typeface="Arial" pitchFamily="34" charset="0"/>
              <a:cs typeface="Arial" pitchFamily="34" charset="0"/>
            </a:endParaRPr>
          </a:p>
          <a:p>
            <a:pPr marL="556891" lvl="1" indent="-444725">
              <a:tabLst>
                <a:tab pos="556891" algn="l"/>
              </a:tabLst>
            </a:pPr>
            <a:r>
              <a:rPr lang="en-IN" sz="2500" dirty="0">
                <a:solidFill>
                  <a:schemeClr val="bg1"/>
                </a:solidFill>
                <a:latin typeface="Arial" pitchFamily="34" charset="0"/>
                <a:cs typeface="Arial" pitchFamily="34" charset="0"/>
              </a:rPr>
              <a:t>		</a:t>
            </a:r>
            <a:r>
              <a:rPr lang="en-IN" sz="2500" b="1" dirty="0">
                <a:solidFill>
                  <a:srgbClr val="FFC000"/>
                </a:solidFill>
                <a:latin typeface="Arial" pitchFamily="34" charset="0"/>
                <a:cs typeface="Arial" pitchFamily="34" charset="0"/>
              </a:rPr>
              <a:t>1. </a:t>
            </a:r>
            <a:r>
              <a:rPr lang="en-IN" sz="2500" b="1" dirty="0" err="1">
                <a:solidFill>
                  <a:srgbClr val="FFC000"/>
                </a:solidFill>
                <a:latin typeface="Arial" pitchFamily="34" charset="0"/>
                <a:cs typeface="Arial" pitchFamily="34" charset="0"/>
              </a:rPr>
              <a:t>Conicarpi</a:t>
            </a:r>
            <a:r>
              <a:rPr lang="en-IN" sz="2500" b="1"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a:t>
            </a:r>
            <a:r>
              <a:rPr lang="en-IN" sz="2500" dirty="0" err="1">
                <a:solidFill>
                  <a:schemeClr val="bg1"/>
                </a:solidFill>
                <a:latin typeface="Arial" pitchFamily="34" charset="0"/>
                <a:cs typeface="Arial" pitchFamily="34" charset="0"/>
              </a:rPr>
              <a:t>Ascocarp</a:t>
            </a: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mazaedium</a:t>
            </a:r>
            <a:r>
              <a:rPr lang="en-IN" sz="2500" dirty="0">
                <a:solidFill>
                  <a:schemeClr val="bg1"/>
                </a:solidFill>
                <a:latin typeface="Arial" pitchFamily="34" charset="0"/>
                <a:cs typeface="Arial" pitchFamily="34" charset="0"/>
              </a:rPr>
              <a:t>)</a:t>
            </a:r>
          </a:p>
          <a:p>
            <a:pPr marL="556891" lvl="1" indent="-444725">
              <a:tabLst>
                <a:tab pos="556891" algn="l"/>
              </a:tabLst>
            </a:pPr>
            <a:endParaRPr lang="en-IN" sz="2500" dirty="0">
              <a:solidFill>
                <a:schemeClr val="bg1"/>
              </a:solidFill>
              <a:latin typeface="Arial" pitchFamily="34" charset="0"/>
              <a:cs typeface="Arial" pitchFamily="34" charset="0"/>
            </a:endParaRPr>
          </a:p>
          <a:p>
            <a:pPr marL="556891" lvl="1" indent="-444725">
              <a:tabLst>
                <a:tab pos="556891" algn="l"/>
              </a:tabLst>
            </a:pPr>
            <a:r>
              <a:rPr lang="en-IN" sz="2500" dirty="0">
                <a:solidFill>
                  <a:schemeClr val="bg1"/>
                </a:solidFill>
                <a:latin typeface="Arial" pitchFamily="34" charset="0"/>
                <a:cs typeface="Arial" pitchFamily="34" charset="0"/>
              </a:rPr>
              <a:t>		</a:t>
            </a:r>
            <a:r>
              <a:rPr lang="en-IN" sz="2500" b="1" dirty="0">
                <a:solidFill>
                  <a:srgbClr val="FFC000"/>
                </a:solidFill>
                <a:latin typeface="Arial" pitchFamily="34" charset="0"/>
                <a:cs typeface="Arial" pitchFamily="34" charset="0"/>
              </a:rPr>
              <a:t>2.  </a:t>
            </a:r>
            <a:r>
              <a:rPr lang="en-IN" sz="2500" b="1" dirty="0" err="1">
                <a:solidFill>
                  <a:srgbClr val="FFC000"/>
                </a:solidFill>
                <a:latin typeface="Arial" pitchFamily="34" charset="0"/>
                <a:cs typeface="Arial" pitchFamily="34" charset="0"/>
              </a:rPr>
              <a:t>Discocarpi</a:t>
            </a:r>
            <a:r>
              <a:rPr lang="en-IN" sz="2500" b="1"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a:t>
            </a:r>
            <a:r>
              <a:rPr lang="en-IN" sz="2500" dirty="0" err="1">
                <a:solidFill>
                  <a:schemeClr val="bg1"/>
                </a:solidFill>
                <a:latin typeface="Arial" pitchFamily="34" charset="0"/>
                <a:cs typeface="Arial" pitchFamily="34" charset="0"/>
              </a:rPr>
              <a:t>Ascocarp</a:t>
            </a: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apothecium</a:t>
            </a:r>
            <a:r>
              <a:rPr lang="en-IN" sz="2500" dirty="0">
                <a:solidFill>
                  <a:schemeClr val="bg1"/>
                </a:solidFill>
                <a:latin typeface="Arial" pitchFamily="34" charset="0"/>
                <a:cs typeface="Arial" pitchFamily="34" charset="0"/>
              </a:rPr>
              <a:t>)</a:t>
            </a:r>
          </a:p>
          <a:p>
            <a:pPr marL="556891" lvl="1" indent="-444725">
              <a:tabLst>
                <a:tab pos="556891" algn="l"/>
              </a:tabLst>
            </a:pPr>
            <a:r>
              <a:rPr lang="en-IN" sz="2500" dirty="0">
                <a:solidFill>
                  <a:schemeClr val="bg1"/>
                </a:solidFill>
                <a:latin typeface="Arial" pitchFamily="34" charset="0"/>
                <a:cs typeface="Arial" pitchFamily="34" charset="0"/>
              </a:rPr>
              <a:t>		</a:t>
            </a:r>
          </a:p>
          <a:p>
            <a:pPr marL="556891" lvl="1" indent="-444725">
              <a:tabLst>
                <a:tab pos="556891" algn="l"/>
              </a:tabLst>
            </a:pPr>
            <a:r>
              <a:rPr lang="en-IN" sz="2500" dirty="0">
                <a:solidFill>
                  <a:schemeClr val="bg1"/>
                </a:solidFill>
                <a:latin typeface="Arial" pitchFamily="34" charset="0"/>
                <a:cs typeface="Arial" pitchFamily="34" charset="0"/>
              </a:rPr>
              <a:t>		</a:t>
            </a:r>
            <a:r>
              <a:rPr lang="en-IN" sz="2500" b="1" dirty="0" smtClean="0">
                <a:solidFill>
                  <a:srgbClr val="FFC000"/>
                </a:solidFill>
                <a:latin typeface="Arial" pitchFamily="34" charset="0"/>
                <a:cs typeface="Arial" pitchFamily="34" charset="0"/>
              </a:rPr>
              <a:t>3.  </a:t>
            </a:r>
            <a:r>
              <a:rPr lang="en-IN" sz="2500" b="1" dirty="0" err="1" smtClean="0">
                <a:solidFill>
                  <a:srgbClr val="FFC000"/>
                </a:solidFill>
                <a:latin typeface="Arial" pitchFamily="34" charset="0"/>
                <a:cs typeface="Arial" pitchFamily="34" charset="0"/>
              </a:rPr>
              <a:t>Pyrenocarpi</a:t>
            </a:r>
            <a:r>
              <a:rPr lang="en-IN" sz="2500" dirty="0" smtClean="0">
                <a:solidFill>
                  <a:schemeClr val="bg1"/>
                </a:solidFill>
                <a:latin typeface="Arial" pitchFamily="34" charset="0"/>
                <a:cs typeface="Arial" pitchFamily="34" charset="0"/>
              </a:rPr>
              <a:t> </a:t>
            </a:r>
            <a:r>
              <a:rPr lang="en-IN" sz="2500" dirty="0">
                <a:solidFill>
                  <a:schemeClr val="bg1"/>
                </a:solidFill>
                <a:latin typeface="Arial" pitchFamily="34" charset="0"/>
                <a:cs typeface="Arial" pitchFamily="34" charset="0"/>
              </a:rPr>
              <a:t>(</a:t>
            </a:r>
            <a:r>
              <a:rPr lang="en-IN" sz="2500" dirty="0" err="1">
                <a:solidFill>
                  <a:schemeClr val="bg1"/>
                </a:solidFill>
                <a:latin typeface="Arial" pitchFamily="34" charset="0"/>
                <a:cs typeface="Arial" pitchFamily="34" charset="0"/>
              </a:rPr>
              <a:t>Ascocarp</a:t>
            </a: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perithecium</a:t>
            </a:r>
            <a:r>
              <a:rPr lang="en-IN" sz="2500"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47633" y="404779"/>
            <a:ext cx="11942827" cy="653062"/>
          </a:xfrm>
          <a:prstGeom prst="rect">
            <a:avLst/>
          </a:prstGeom>
        </p:spPr>
        <p:txBody>
          <a:bodyPr wrap="square" lIns="113345" tIns="56673" rIns="113345" bIns="56673">
            <a:spAutoFit/>
          </a:bodyPr>
          <a:lstStyle/>
          <a:p>
            <a:pPr algn="ctr"/>
            <a:r>
              <a:rPr lang="en-IN" sz="3500" dirty="0">
                <a:solidFill>
                  <a:srgbClr val="FFFF00"/>
                </a:solidFill>
                <a:latin typeface="Arial Black" pitchFamily="34" charset="0"/>
              </a:rPr>
              <a:t>CLASSIFICATION OF LICHENS</a:t>
            </a:r>
          </a:p>
        </p:txBody>
      </p:sp>
      <p:sp>
        <p:nvSpPr>
          <p:cNvPr id="3" name="TextBox 2"/>
          <p:cNvSpPr txBox="1"/>
          <p:nvPr/>
        </p:nvSpPr>
        <p:spPr>
          <a:xfrm>
            <a:off x="347635" y="1180986"/>
            <a:ext cx="12042351" cy="7654979"/>
          </a:xfrm>
          <a:prstGeom prst="rect">
            <a:avLst/>
          </a:prstGeom>
          <a:noFill/>
        </p:spPr>
        <p:txBody>
          <a:bodyPr wrap="square" lIns="113345" tIns="56673" rIns="113345" bIns="56673" rtlCol="0">
            <a:spAutoFit/>
          </a:bodyPr>
          <a:lstStyle/>
          <a:p>
            <a:pPr marL="556891" lvl="1" indent="-444725">
              <a:buFont typeface="Wingdings" pitchFamily="2" charset="2"/>
              <a:buChar char="q"/>
              <a:tabLst>
                <a:tab pos="112166" algn="l"/>
              </a:tabLst>
            </a:pPr>
            <a:r>
              <a:rPr lang="en-IN" sz="2500" dirty="0" err="1">
                <a:solidFill>
                  <a:schemeClr val="bg1"/>
                </a:solidFill>
              </a:rPr>
              <a:t>Alexopoulos</a:t>
            </a:r>
            <a:r>
              <a:rPr lang="en-IN" sz="2500" dirty="0">
                <a:solidFill>
                  <a:schemeClr val="bg1"/>
                </a:solidFill>
              </a:rPr>
              <a:t> and Mims (1979) </a:t>
            </a:r>
            <a:r>
              <a:rPr lang="en-IN" sz="2500" dirty="0" err="1">
                <a:solidFill>
                  <a:schemeClr val="bg1"/>
                </a:solidFill>
              </a:rPr>
              <a:t>devided</a:t>
            </a:r>
            <a:r>
              <a:rPr lang="en-IN" sz="2500" dirty="0">
                <a:solidFill>
                  <a:schemeClr val="bg1"/>
                </a:solidFill>
              </a:rPr>
              <a:t> lichens into three classes</a:t>
            </a:r>
          </a:p>
          <a:p>
            <a:pPr marL="556891" lvl="1" indent="-444725">
              <a:buFont typeface="Wingdings" pitchFamily="2" charset="2"/>
              <a:buChar char="q"/>
              <a:tabLst>
                <a:tab pos="112166" algn="l"/>
              </a:tabLst>
            </a:pPr>
            <a:endParaRPr lang="en-IN" sz="2500" dirty="0">
              <a:solidFill>
                <a:schemeClr val="bg1"/>
              </a:solidFill>
            </a:endParaRPr>
          </a:p>
          <a:p>
            <a:pPr marL="556891" lvl="1" indent="-444725">
              <a:tabLst>
                <a:tab pos="112166" algn="l"/>
              </a:tabLst>
            </a:pPr>
            <a:r>
              <a:rPr lang="en-IN" sz="3000" dirty="0">
                <a:solidFill>
                  <a:srgbClr val="FFC000"/>
                </a:solidFill>
                <a:latin typeface="Arial" pitchFamily="34" charset="0"/>
                <a:cs typeface="Arial" pitchFamily="34" charset="0"/>
              </a:rPr>
              <a:t>1. Ascolichen: </a:t>
            </a:r>
            <a:r>
              <a:rPr lang="en-IN" sz="2500" dirty="0">
                <a:solidFill>
                  <a:schemeClr val="bg1"/>
                </a:solidFill>
                <a:latin typeface="Arial" pitchFamily="34" charset="0"/>
                <a:cs typeface="Arial" pitchFamily="34" charset="0"/>
              </a:rPr>
              <a:t>Fungal partner belongs to </a:t>
            </a:r>
            <a:r>
              <a:rPr lang="en-IN" sz="2500" dirty="0" err="1">
                <a:solidFill>
                  <a:schemeClr val="bg1"/>
                </a:solidFill>
                <a:latin typeface="Arial" pitchFamily="34" charset="0"/>
                <a:cs typeface="Arial" pitchFamily="34" charset="0"/>
              </a:rPr>
              <a:t>Ascomycetes</a:t>
            </a:r>
            <a:r>
              <a:rPr lang="en-IN" sz="2500" dirty="0">
                <a:solidFill>
                  <a:schemeClr val="bg1"/>
                </a:solidFill>
                <a:latin typeface="Arial" pitchFamily="34" charset="0"/>
                <a:cs typeface="Arial" pitchFamily="34" charset="0"/>
              </a:rPr>
              <a:t>, reproduction 			similar to </a:t>
            </a:r>
            <a:r>
              <a:rPr lang="en-IN" sz="2500" dirty="0" err="1">
                <a:solidFill>
                  <a:schemeClr val="bg1"/>
                </a:solidFill>
                <a:latin typeface="Arial" pitchFamily="34" charset="0"/>
                <a:cs typeface="Arial" pitchFamily="34" charset="0"/>
              </a:rPr>
              <a:t>Ascomycetes</a:t>
            </a:r>
            <a:r>
              <a:rPr lang="en-IN" sz="2500" dirty="0">
                <a:solidFill>
                  <a:schemeClr val="bg1"/>
                </a:solidFill>
                <a:latin typeface="Arial" pitchFamily="34" charset="0"/>
                <a:cs typeface="Arial" pitchFamily="34" charset="0"/>
              </a:rPr>
              <a:t>, produce </a:t>
            </a:r>
            <a:r>
              <a:rPr lang="en-IN" sz="2500" dirty="0" err="1">
                <a:solidFill>
                  <a:schemeClr val="bg1"/>
                </a:solidFill>
                <a:latin typeface="Arial" pitchFamily="34" charset="0"/>
                <a:cs typeface="Arial" pitchFamily="34" charset="0"/>
              </a:rPr>
              <a:t>Ascus</a:t>
            </a:r>
            <a:r>
              <a:rPr lang="en-IN" sz="2500" dirty="0">
                <a:solidFill>
                  <a:schemeClr val="bg1"/>
                </a:solidFill>
                <a:latin typeface="Arial" pitchFamily="34" charset="0"/>
                <a:cs typeface="Arial" pitchFamily="34" charset="0"/>
              </a:rPr>
              <a:t> and </a:t>
            </a:r>
            <a:r>
              <a:rPr lang="en-IN" sz="2500" dirty="0" err="1">
                <a:solidFill>
                  <a:schemeClr val="bg1"/>
                </a:solidFill>
                <a:latin typeface="Arial" pitchFamily="34" charset="0"/>
                <a:cs typeface="Arial" pitchFamily="34" charset="0"/>
              </a:rPr>
              <a:t>Ascospores</a:t>
            </a:r>
            <a:r>
              <a:rPr lang="en-IN" sz="2500" dirty="0">
                <a:solidFill>
                  <a:schemeClr val="bg1"/>
                </a:solidFill>
                <a:latin typeface="Arial" pitchFamily="34" charset="0"/>
                <a:cs typeface="Arial" pitchFamily="34" charset="0"/>
              </a:rPr>
              <a:t>.</a:t>
            </a:r>
          </a:p>
          <a:p>
            <a:pPr lvl="1" indent="-454565">
              <a:buFont typeface="Wingdings" pitchFamily="2" charset="2"/>
              <a:buChar char="q"/>
              <a:tabLst>
                <a:tab pos="112166" algn="l"/>
              </a:tabLst>
            </a:pPr>
            <a:endParaRPr lang="en-IN" sz="2500" dirty="0">
              <a:solidFill>
                <a:schemeClr val="bg1"/>
              </a:solidFill>
            </a:endParaRPr>
          </a:p>
          <a:p>
            <a:pPr lvl="1" indent="-454565">
              <a:tabLst>
                <a:tab pos="112166" algn="l"/>
              </a:tabLst>
            </a:pPr>
            <a:r>
              <a:rPr lang="en-IN" sz="2500" dirty="0">
                <a:solidFill>
                  <a:schemeClr val="bg1"/>
                </a:solidFill>
              </a:rPr>
              <a:t>	      Sub-class: I</a:t>
            </a:r>
            <a:r>
              <a:rPr lang="en-IN" sz="2500" b="1" dirty="0">
                <a:solidFill>
                  <a:srgbClr val="FFC000"/>
                </a:solidFill>
              </a:rPr>
              <a:t>. </a:t>
            </a:r>
            <a:r>
              <a:rPr lang="en-IN" sz="2500" b="1" dirty="0" err="1">
                <a:solidFill>
                  <a:srgbClr val="FFC000"/>
                </a:solidFill>
              </a:rPr>
              <a:t>Hymenoascolichen</a:t>
            </a:r>
            <a:r>
              <a:rPr lang="en-IN" sz="2500" b="1" dirty="0">
                <a:solidFill>
                  <a:srgbClr val="FFC000"/>
                </a:solidFill>
              </a:rPr>
              <a:t> </a:t>
            </a:r>
            <a:r>
              <a:rPr lang="en-IN" sz="2500" dirty="0">
                <a:solidFill>
                  <a:schemeClr val="bg1"/>
                </a:solidFill>
              </a:rPr>
              <a:t>- </a:t>
            </a:r>
            <a:r>
              <a:rPr lang="en-IN" sz="2500" dirty="0" err="1">
                <a:solidFill>
                  <a:schemeClr val="bg1"/>
                </a:solidFill>
              </a:rPr>
              <a:t>Ascus</a:t>
            </a:r>
            <a:r>
              <a:rPr lang="en-IN" sz="2500" dirty="0">
                <a:solidFill>
                  <a:schemeClr val="bg1"/>
                </a:solidFill>
              </a:rPr>
              <a:t> with one wall, arranged in 					     </a:t>
            </a:r>
            <a:r>
              <a:rPr lang="en-IN" sz="2500" dirty="0" err="1">
                <a:solidFill>
                  <a:schemeClr val="bg1"/>
                </a:solidFill>
              </a:rPr>
              <a:t>hymenium</a:t>
            </a:r>
            <a:endParaRPr lang="en-IN" sz="2500" dirty="0">
              <a:solidFill>
                <a:schemeClr val="bg1"/>
              </a:solidFill>
            </a:endParaRPr>
          </a:p>
          <a:p>
            <a:pPr lvl="1" indent="-454565">
              <a:tabLst>
                <a:tab pos="112166" algn="l"/>
              </a:tabLst>
            </a:pPr>
            <a:r>
              <a:rPr lang="en-IN" sz="2500" dirty="0">
                <a:solidFill>
                  <a:schemeClr val="bg1"/>
                </a:solidFill>
              </a:rPr>
              <a:t>		Sub-class: II</a:t>
            </a:r>
            <a:r>
              <a:rPr lang="en-IN" sz="2500" b="1" dirty="0">
                <a:solidFill>
                  <a:srgbClr val="FFC000"/>
                </a:solidFill>
              </a:rPr>
              <a:t>. </a:t>
            </a:r>
            <a:r>
              <a:rPr lang="en-IN" sz="2500" b="1" dirty="0" err="1">
                <a:solidFill>
                  <a:srgbClr val="FFC000"/>
                </a:solidFill>
              </a:rPr>
              <a:t>Loculoascolichen</a:t>
            </a:r>
            <a:r>
              <a:rPr lang="en-IN" sz="2500" b="1" dirty="0">
                <a:solidFill>
                  <a:srgbClr val="FFC000"/>
                </a:solidFill>
              </a:rPr>
              <a:t> </a:t>
            </a:r>
            <a:r>
              <a:rPr lang="en-IN" sz="2500" dirty="0">
                <a:solidFill>
                  <a:schemeClr val="bg1"/>
                </a:solidFill>
              </a:rPr>
              <a:t>-  </a:t>
            </a:r>
            <a:r>
              <a:rPr lang="en-IN" sz="2500" dirty="0" err="1">
                <a:solidFill>
                  <a:schemeClr val="bg1"/>
                </a:solidFill>
              </a:rPr>
              <a:t>Ascus</a:t>
            </a:r>
            <a:r>
              <a:rPr lang="en-IN" sz="2500" dirty="0">
                <a:solidFill>
                  <a:schemeClr val="bg1"/>
                </a:solidFill>
              </a:rPr>
              <a:t> with two walls, arranged in 					     </a:t>
            </a:r>
            <a:r>
              <a:rPr lang="en-IN" sz="2500" dirty="0" err="1">
                <a:solidFill>
                  <a:schemeClr val="bg1"/>
                </a:solidFill>
              </a:rPr>
              <a:t>ascotroma</a:t>
            </a:r>
            <a:endParaRPr lang="en-IN" sz="2500" dirty="0">
              <a:solidFill>
                <a:schemeClr val="bg1"/>
              </a:solidFill>
            </a:endParaRPr>
          </a:p>
          <a:p>
            <a:pPr lvl="1" indent="-454565">
              <a:tabLst>
                <a:tab pos="112166" algn="l"/>
              </a:tabLst>
            </a:pPr>
            <a:endParaRPr lang="en-IN" sz="2500" dirty="0">
              <a:solidFill>
                <a:schemeClr val="bg1"/>
              </a:solidFill>
            </a:endParaRPr>
          </a:p>
          <a:p>
            <a:pPr marL="678894" lvl="1" indent="-566729">
              <a:buAutoNum type="arabicPeriod" startAt="2"/>
              <a:tabLst>
                <a:tab pos="112166" algn="l"/>
              </a:tabLst>
            </a:pPr>
            <a:r>
              <a:rPr lang="en-IN" sz="3000" dirty="0" err="1">
                <a:solidFill>
                  <a:srgbClr val="FFC000"/>
                </a:solidFill>
                <a:latin typeface="Arial" pitchFamily="34" charset="0"/>
                <a:cs typeface="Arial" pitchFamily="34" charset="0"/>
              </a:rPr>
              <a:t>Basidiolichen</a:t>
            </a:r>
            <a:r>
              <a:rPr lang="en-IN" sz="3000" dirty="0">
                <a:solidFill>
                  <a:srgbClr val="FFC000"/>
                </a:solidFill>
                <a:latin typeface="Arial" pitchFamily="34" charset="0"/>
                <a:cs typeface="Arial" pitchFamily="34" charset="0"/>
              </a:rPr>
              <a:t>:</a:t>
            </a:r>
            <a:r>
              <a:rPr lang="en-IN" sz="2500" dirty="0">
                <a:solidFill>
                  <a:schemeClr val="bg1"/>
                </a:solidFill>
              </a:rPr>
              <a:t>  </a:t>
            </a:r>
            <a:r>
              <a:rPr lang="en-IN" sz="2500" dirty="0">
                <a:solidFill>
                  <a:schemeClr val="bg1"/>
                </a:solidFill>
                <a:latin typeface="Arial" pitchFamily="34" charset="0"/>
                <a:cs typeface="Arial" pitchFamily="34" charset="0"/>
              </a:rPr>
              <a:t>Fungal partner belongs to </a:t>
            </a:r>
            <a:r>
              <a:rPr lang="en-IN" sz="2500" dirty="0" err="1">
                <a:solidFill>
                  <a:schemeClr val="bg1"/>
                </a:solidFill>
                <a:latin typeface="Arial" pitchFamily="34" charset="0"/>
                <a:cs typeface="Arial" pitchFamily="34" charset="0"/>
              </a:rPr>
              <a:t>Basidiomycetes</a:t>
            </a:r>
            <a:r>
              <a:rPr lang="en-IN" sz="2500" dirty="0">
                <a:solidFill>
                  <a:schemeClr val="bg1"/>
                </a:solidFill>
                <a:latin typeface="Arial" pitchFamily="34" charset="0"/>
                <a:cs typeface="Arial" pitchFamily="34" charset="0"/>
              </a:rPr>
              <a:t>, produce 		           </a:t>
            </a:r>
            <a:r>
              <a:rPr lang="en-IN" sz="2500" dirty="0" err="1">
                <a:solidFill>
                  <a:schemeClr val="bg1"/>
                </a:solidFill>
                <a:latin typeface="Arial" pitchFamily="34" charset="0"/>
                <a:cs typeface="Arial" pitchFamily="34" charset="0"/>
              </a:rPr>
              <a:t>Basidia</a:t>
            </a:r>
            <a:r>
              <a:rPr lang="en-IN" sz="2500" dirty="0">
                <a:solidFill>
                  <a:schemeClr val="bg1"/>
                </a:solidFill>
                <a:latin typeface="Arial" pitchFamily="34" charset="0"/>
                <a:cs typeface="Arial" pitchFamily="34" charset="0"/>
              </a:rPr>
              <a:t> and </a:t>
            </a:r>
            <a:r>
              <a:rPr lang="en-IN" sz="2500" dirty="0" err="1">
                <a:solidFill>
                  <a:schemeClr val="bg1"/>
                </a:solidFill>
                <a:latin typeface="Arial" pitchFamily="34" charset="0"/>
                <a:cs typeface="Arial" pitchFamily="34" charset="0"/>
              </a:rPr>
              <a:t>Basidiospores</a:t>
            </a:r>
            <a:r>
              <a:rPr lang="en-IN" sz="2500" dirty="0">
                <a:solidFill>
                  <a:schemeClr val="bg1"/>
                </a:solidFill>
                <a:latin typeface="Arial" pitchFamily="34" charset="0"/>
                <a:cs typeface="Arial" pitchFamily="34" charset="0"/>
              </a:rPr>
              <a:t> during reproduction</a:t>
            </a:r>
          </a:p>
          <a:p>
            <a:pPr marL="678894" lvl="1" indent="-566729">
              <a:buAutoNum type="arabicPeriod" startAt="2"/>
              <a:tabLst>
                <a:tab pos="112166" algn="l"/>
              </a:tabLst>
            </a:pPr>
            <a:endParaRPr lang="en-IN" sz="2500" dirty="0">
              <a:solidFill>
                <a:schemeClr val="bg1"/>
              </a:solidFill>
              <a:latin typeface="Arial" pitchFamily="34" charset="0"/>
              <a:cs typeface="Arial" pitchFamily="34" charset="0"/>
            </a:endParaRPr>
          </a:p>
          <a:p>
            <a:pPr marL="678894" lvl="1" indent="-566729">
              <a:buFontTx/>
              <a:buAutoNum type="arabicPeriod" startAt="2"/>
              <a:tabLst>
                <a:tab pos="112166" algn="l"/>
              </a:tabLst>
            </a:pPr>
            <a:r>
              <a:rPr lang="en-IN" sz="3000" dirty="0" err="1">
                <a:solidFill>
                  <a:srgbClr val="FFC000"/>
                </a:solidFill>
                <a:latin typeface="Arial" pitchFamily="34" charset="0"/>
                <a:cs typeface="Arial" pitchFamily="34" charset="0"/>
              </a:rPr>
              <a:t>Deuterolichen</a:t>
            </a:r>
            <a:r>
              <a:rPr lang="en-IN" sz="3000"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Fungal partner belongs to </a:t>
            </a:r>
            <a:r>
              <a:rPr lang="en-IN" sz="2500" dirty="0" err="1">
                <a:solidFill>
                  <a:schemeClr val="bg1"/>
                </a:solidFill>
                <a:latin typeface="Arial" pitchFamily="34" charset="0"/>
                <a:cs typeface="Arial" pitchFamily="34" charset="0"/>
              </a:rPr>
              <a:t>Deuteromycetes</a:t>
            </a:r>
            <a:r>
              <a:rPr lang="en-IN" sz="2500" dirty="0">
                <a:solidFill>
                  <a:schemeClr val="bg1"/>
                </a:solidFill>
                <a:latin typeface="Arial" pitchFamily="34" charset="0"/>
                <a:cs typeface="Arial" pitchFamily="34" charset="0"/>
              </a:rPr>
              <a:t>, lack 			           sexual reproduction</a:t>
            </a:r>
          </a:p>
          <a:p>
            <a:pPr marL="678894" lvl="1" indent="-566729">
              <a:tabLst>
                <a:tab pos="112166" algn="l"/>
              </a:tabLst>
            </a:pPr>
            <a:r>
              <a:rPr lang="en-IN" sz="2500" dirty="0">
                <a:solidFill>
                  <a:schemeClr val="bg1"/>
                </a:solidFill>
                <a:latin typeface="Arial" pitchFamily="34" charset="0"/>
                <a:cs typeface="Arial" pitchFamily="34" charset="0"/>
              </a:rPr>
              <a:t> </a:t>
            </a:r>
          </a:p>
          <a:p>
            <a:pPr lvl="1" indent="-454565">
              <a:tabLst>
                <a:tab pos="112166" algn="l"/>
              </a:tabLst>
            </a:pPr>
            <a:endParaRPr lang="en-IN" sz="2500" dirty="0">
              <a:solidFill>
                <a:schemeClr val="bg1"/>
              </a:solidFill>
            </a:endParaRPr>
          </a:p>
          <a:p>
            <a:pPr lvl="1" indent="-454565">
              <a:tabLst>
                <a:tab pos="112166" algn="l"/>
              </a:tabLst>
            </a:pPr>
            <a:endParaRPr lang="en-IN" sz="2500" dirty="0">
              <a:solidFill>
                <a:schemeClr val="bg1"/>
              </a:solidFill>
            </a:endParaRPr>
          </a:p>
          <a:p>
            <a:pPr lvl="1" indent="-454565">
              <a:tabLst>
                <a:tab pos="112166" algn="l"/>
              </a:tabLst>
            </a:pPr>
            <a:endParaRPr lang="en-IN" sz="25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48112" y="424901"/>
            <a:ext cx="12042351" cy="653062"/>
          </a:xfrm>
          <a:prstGeom prst="rect">
            <a:avLst/>
          </a:prstGeom>
        </p:spPr>
        <p:txBody>
          <a:bodyPr wrap="square" lIns="113345" tIns="56673" rIns="113345" bIns="56673">
            <a:spAutoFit/>
          </a:bodyPr>
          <a:lstStyle/>
          <a:p>
            <a:pPr algn="ctr"/>
            <a:r>
              <a:rPr lang="en-IN" sz="3500" dirty="0">
                <a:solidFill>
                  <a:srgbClr val="FFFF00"/>
                </a:solidFill>
                <a:latin typeface="Arial Black" pitchFamily="34" charset="0"/>
              </a:rPr>
              <a:t>INTERNAL STRUCTURE OF LICHEN THALLUS</a:t>
            </a:r>
            <a:endParaRPr lang="en-IN" sz="3500" dirty="0"/>
          </a:p>
        </p:txBody>
      </p:sp>
      <p:sp>
        <p:nvSpPr>
          <p:cNvPr id="5" name="TextBox 4"/>
          <p:cNvSpPr txBox="1"/>
          <p:nvPr/>
        </p:nvSpPr>
        <p:spPr>
          <a:xfrm>
            <a:off x="447159" y="1785851"/>
            <a:ext cx="11644257" cy="2268889"/>
          </a:xfrm>
          <a:prstGeom prst="rect">
            <a:avLst/>
          </a:prstGeom>
          <a:noFill/>
        </p:spPr>
        <p:txBody>
          <a:bodyPr wrap="square" lIns="113345" tIns="56673" rIns="113345" bIns="56673" rtlCol="0">
            <a:spAutoFit/>
          </a:bodyPr>
          <a:lstStyle/>
          <a:p>
            <a:r>
              <a:rPr lang="en-IN" sz="2500" dirty="0">
                <a:solidFill>
                  <a:schemeClr val="bg1"/>
                </a:solidFill>
                <a:latin typeface="Arial" pitchFamily="34" charset="0"/>
                <a:cs typeface="Arial" pitchFamily="34" charset="0"/>
              </a:rPr>
              <a:t>On the basis of internal structure of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lichens are divided into two groups:</a:t>
            </a:r>
          </a:p>
          <a:p>
            <a:r>
              <a:rPr lang="en-IN" sz="2500" dirty="0">
                <a:solidFill>
                  <a:schemeClr val="bg1"/>
                </a:solidFill>
                <a:latin typeface="Arial" pitchFamily="34" charset="0"/>
                <a:cs typeface="Arial" pitchFamily="34" charset="0"/>
              </a:rPr>
              <a:t>	</a:t>
            </a:r>
          </a:p>
          <a:p>
            <a:r>
              <a:rPr lang="en-IN" sz="2500" dirty="0">
                <a:solidFill>
                  <a:schemeClr val="bg1"/>
                </a:solidFill>
                <a:latin typeface="Arial" pitchFamily="34" charset="0"/>
                <a:cs typeface="Arial" pitchFamily="34" charset="0"/>
              </a:rPr>
              <a:t>	1</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Homoiomerous</a:t>
            </a:r>
            <a:r>
              <a:rPr lang="en-IN" sz="3000" b="1" dirty="0">
                <a:solidFill>
                  <a:srgbClr val="FFC000"/>
                </a:solidFill>
                <a:latin typeface="Arial" pitchFamily="34" charset="0"/>
                <a:cs typeface="Arial" pitchFamily="34" charset="0"/>
              </a:rPr>
              <a:t> lichen</a:t>
            </a:r>
          </a:p>
          <a:p>
            <a:endParaRPr lang="en-IN" sz="3000" b="1" dirty="0">
              <a:solidFill>
                <a:srgbClr val="FFC000"/>
              </a:solidFill>
              <a:latin typeface="Arial" pitchFamily="34" charset="0"/>
              <a:cs typeface="Arial" pitchFamily="34" charset="0"/>
            </a:endParaRPr>
          </a:p>
          <a:p>
            <a:r>
              <a:rPr lang="en-IN" sz="3000" b="1" dirty="0">
                <a:solidFill>
                  <a:srgbClr val="FFC000"/>
                </a:solidFill>
                <a:latin typeface="Arial" pitchFamily="34" charset="0"/>
                <a:cs typeface="Arial" pitchFamily="34" charset="0"/>
              </a:rPr>
              <a:t>	2. </a:t>
            </a:r>
            <a:r>
              <a:rPr lang="en-IN" sz="3000" b="1" dirty="0" err="1">
                <a:solidFill>
                  <a:srgbClr val="FFC000"/>
                </a:solidFill>
                <a:latin typeface="Arial" pitchFamily="34" charset="0"/>
                <a:cs typeface="Arial" pitchFamily="34" charset="0"/>
              </a:rPr>
              <a:t>Heteromerous</a:t>
            </a:r>
            <a:r>
              <a:rPr lang="en-IN" sz="3000" b="1" dirty="0">
                <a:solidFill>
                  <a:srgbClr val="FFC000"/>
                </a:solidFill>
                <a:latin typeface="Arial" pitchFamily="34" charset="0"/>
                <a:cs typeface="Arial" pitchFamily="34" charset="0"/>
              </a:rPr>
              <a:t> lichen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057" y="222065"/>
            <a:ext cx="12006184" cy="883310"/>
          </a:xfrm>
        </p:spPr>
        <p:txBody>
          <a:bodyPr>
            <a:normAutofit/>
          </a:bodyPr>
          <a:lstStyle/>
          <a:p>
            <a:pPr algn="ctr"/>
            <a:r>
              <a:rPr lang="en-IN" sz="3500" dirty="0">
                <a:solidFill>
                  <a:srgbClr val="FFFF00"/>
                </a:solidFill>
                <a:latin typeface="Arial Black" pitchFamily="34" charset="0"/>
              </a:rPr>
              <a:t>INTERNAL STRUCTURE OF LICHEN THALLUS</a:t>
            </a:r>
          </a:p>
        </p:txBody>
      </p:sp>
      <p:sp>
        <p:nvSpPr>
          <p:cNvPr id="3" name="Content Placeholder 2"/>
          <p:cNvSpPr>
            <a:spLocks noGrp="1"/>
          </p:cNvSpPr>
          <p:nvPr>
            <p:ph sz="half" idx="1"/>
          </p:nvPr>
        </p:nvSpPr>
        <p:spPr>
          <a:xfrm>
            <a:off x="421276" y="1332201"/>
            <a:ext cx="5792457" cy="5641096"/>
          </a:xfrm>
        </p:spPr>
        <p:txBody>
          <a:bodyPr>
            <a:normAutofit fontScale="92500" lnSpcReduction="10000"/>
          </a:bodyPr>
          <a:lstStyle/>
          <a:p>
            <a:pPr marL="0" indent="0">
              <a:buNone/>
            </a:pPr>
            <a:r>
              <a:rPr lang="en-IN" sz="2500" b="1" dirty="0">
                <a:solidFill>
                  <a:srgbClr val="FFC000"/>
                </a:solidFill>
                <a:latin typeface="Arial" pitchFamily="34" charset="0"/>
                <a:cs typeface="Arial" pitchFamily="34" charset="0"/>
              </a:rPr>
              <a:t>Structure of </a:t>
            </a:r>
            <a:r>
              <a:rPr lang="en-IN" sz="2500" b="1" dirty="0" err="1">
                <a:solidFill>
                  <a:srgbClr val="FFC000"/>
                </a:solidFill>
                <a:latin typeface="Arial" pitchFamily="34" charset="0"/>
                <a:cs typeface="Arial" pitchFamily="34" charset="0"/>
              </a:rPr>
              <a:t>Homoiomerous</a:t>
            </a:r>
            <a:r>
              <a:rPr lang="en-IN" sz="2500" b="1" dirty="0">
                <a:solidFill>
                  <a:srgbClr val="FFC000"/>
                </a:solidFill>
                <a:latin typeface="Arial" pitchFamily="34" charset="0"/>
                <a:cs typeface="Arial" pitchFamily="34" charset="0"/>
              </a:rPr>
              <a:t> lichen:</a:t>
            </a:r>
          </a:p>
          <a:p>
            <a:pPr marL="0" indent="0">
              <a:buNone/>
            </a:pPr>
            <a:endParaRPr lang="en-IN" sz="2500" b="1" dirty="0">
              <a:solidFill>
                <a:schemeClr val="bg1"/>
              </a:solidFill>
              <a:latin typeface="Arial" pitchFamily="34" charset="0"/>
              <a:cs typeface="Arial" pitchFamily="34" charset="0"/>
            </a:endParaRPr>
          </a:p>
          <a:p>
            <a:pPr marL="0" indent="0">
              <a:buFont typeface="Wingdings" pitchFamily="2" charset="2"/>
              <a:buChar char="q"/>
            </a:pPr>
            <a:r>
              <a:rPr lang="en-IN" sz="2500" dirty="0">
                <a:solidFill>
                  <a:schemeClr val="bg1"/>
                </a:solidFill>
                <a:latin typeface="Arial" pitchFamily="34" charset="0"/>
                <a:cs typeface="Arial" pitchFamily="34" charset="0"/>
              </a:rPr>
              <a:t>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Shows simple structure and little differentiation</a:t>
            </a:r>
          </a:p>
          <a:p>
            <a:pPr marL="0" indent="0">
              <a:buFont typeface="Wingdings" pitchFamily="2" charset="2"/>
              <a:buChar char="q"/>
            </a:pPr>
            <a:endParaRPr lang="en-IN" sz="2500" dirty="0">
              <a:solidFill>
                <a:schemeClr val="bg1"/>
              </a:solidFill>
              <a:latin typeface="Arial" pitchFamily="34" charset="0"/>
              <a:cs typeface="Arial" pitchFamily="34" charset="0"/>
            </a:endParaRPr>
          </a:p>
          <a:p>
            <a:pPr marL="0" indent="0">
              <a:buFont typeface="Wingdings" pitchFamily="2" charset="2"/>
              <a:buChar char="q"/>
            </a:pPr>
            <a:r>
              <a:rPr lang="en-IN" sz="2500" dirty="0">
                <a:solidFill>
                  <a:schemeClr val="bg1"/>
                </a:solidFill>
                <a:latin typeface="Arial" pitchFamily="34" charset="0"/>
                <a:cs typeface="Arial" pitchFamily="34" charset="0"/>
              </a:rPr>
              <a:t> They </a:t>
            </a:r>
            <a:r>
              <a:rPr lang="en-IN" sz="2500" dirty="0" err="1">
                <a:solidFill>
                  <a:schemeClr val="bg1"/>
                </a:solidFill>
                <a:latin typeface="Arial" pitchFamily="34" charset="0"/>
                <a:cs typeface="Arial" pitchFamily="34" charset="0"/>
              </a:rPr>
              <a:t>donot</a:t>
            </a:r>
            <a:r>
              <a:rPr lang="en-IN" sz="2500" dirty="0">
                <a:solidFill>
                  <a:schemeClr val="bg1"/>
                </a:solidFill>
                <a:latin typeface="Arial" pitchFamily="34" charset="0"/>
                <a:cs typeface="Arial" pitchFamily="34" charset="0"/>
              </a:rPr>
              <a:t> exhibit layered structure</a:t>
            </a:r>
          </a:p>
          <a:p>
            <a:pPr marL="0" indent="0">
              <a:buFont typeface="Wingdings" pitchFamily="2" charset="2"/>
              <a:buChar char="q"/>
            </a:pPr>
            <a:endParaRPr lang="en-IN" sz="2500" dirty="0">
              <a:solidFill>
                <a:schemeClr val="bg1"/>
              </a:solidFill>
              <a:latin typeface="Arial" pitchFamily="34" charset="0"/>
              <a:cs typeface="Arial" pitchFamily="34" charset="0"/>
            </a:endParaRPr>
          </a:p>
          <a:p>
            <a:pPr marL="0" indent="0">
              <a:buFont typeface="Wingdings" pitchFamily="2" charset="2"/>
              <a:buChar char="q"/>
            </a:pPr>
            <a:r>
              <a:rPr lang="en-IN" sz="2500" dirty="0">
                <a:solidFill>
                  <a:schemeClr val="bg1"/>
                </a:solidFill>
                <a:latin typeface="Arial" pitchFamily="34" charset="0"/>
                <a:cs typeface="Arial" pitchFamily="34" charset="0"/>
              </a:rPr>
              <a:t> Algal cells and fungal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are equally distributed throughout the </a:t>
            </a:r>
            <a:r>
              <a:rPr lang="en-IN" sz="2500" dirty="0" err="1">
                <a:solidFill>
                  <a:schemeClr val="bg1"/>
                </a:solidFill>
                <a:latin typeface="Arial" pitchFamily="34" charset="0"/>
                <a:cs typeface="Arial" pitchFamily="34" charset="0"/>
              </a:rPr>
              <a:t>thallus</a:t>
            </a:r>
            <a:endParaRPr lang="en-IN" sz="2500" dirty="0">
              <a:solidFill>
                <a:schemeClr val="bg1"/>
              </a:solidFill>
              <a:latin typeface="Arial" pitchFamily="34" charset="0"/>
              <a:cs typeface="Arial" pitchFamily="34" charset="0"/>
            </a:endParaRPr>
          </a:p>
          <a:p>
            <a:pPr marL="0" indent="0">
              <a:buFont typeface="Wingdings" pitchFamily="2" charset="2"/>
              <a:buChar char="q"/>
            </a:pPr>
            <a:endParaRPr lang="en-IN" sz="2500" dirty="0">
              <a:solidFill>
                <a:schemeClr val="bg1"/>
              </a:solidFill>
              <a:latin typeface="Arial" pitchFamily="34" charset="0"/>
              <a:cs typeface="Arial" pitchFamily="34" charset="0"/>
            </a:endParaRPr>
          </a:p>
          <a:p>
            <a:pPr marL="0" indent="0">
              <a:buFont typeface="Wingdings" pitchFamily="2" charset="2"/>
              <a:buChar char="q"/>
            </a:pPr>
            <a:r>
              <a:rPr lang="en-IN" sz="2500" dirty="0">
                <a:solidFill>
                  <a:schemeClr val="bg1"/>
                </a:solidFill>
                <a:latin typeface="Arial" pitchFamily="34" charset="0"/>
                <a:cs typeface="Arial" pitchFamily="34" charset="0"/>
              </a:rPr>
              <a:t> e.g. </a:t>
            </a:r>
            <a:r>
              <a:rPr lang="en-IN" sz="2500" i="1" dirty="0" err="1">
                <a:solidFill>
                  <a:schemeClr val="bg1"/>
                </a:solidFill>
                <a:latin typeface="Arial" pitchFamily="34" charset="0"/>
                <a:cs typeface="Arial" pitchFamily="34" charset="0"/>
              </a:rPr>
              <a:t>Collema</a:t>
            </a:r>
            <a:r>
              <a:rPr lang="en-IN" sz="2500" i="1" dirty="0">
                <a:solidFill>
                  <a:schemeClr val="bg1"/>
                </a:solidFill>
                <a:latin typeface="Arial" pitchFamily="34" charset="0"/>
                <a:cs typeface="Arial" pitchFamily="34" charset="0"/>
              </a:rPr>
              <a:t> </a:t>
            </a:r>
            <a:r>
              <a:rPr lang="en-IN" sz="2500" dirty="0">
                <a:solidFill>
                  <a:schemeClr val="bg1"/>
                </a:solidFill>
                <a:latin typeface="Arial" pitchFamily="34" charset="0"/>
                <a:cs typeface="Arial" pitchFamily="34" charset="0"/>
              </a:rPr>
              <a:t>and</a:t>
            </a:r>
            <a:r>
              <a:rPr lang="en-IN" sz="2500" i="1" dirty="0">
                <a:solidFill>
                  <a:schemeClr val="bg1"/>
                </a:solidFill>
                <a:latin typeface="Arial" pitchFamily="34" charset="0"/>
                <a:cs typeface="Arial" pitchFamily="34" charset="0"/>
              </a:rPr>
              <a:t> </a:t>
            </a:r>
            <a:r>
              <a:rPr lang="en-IN" sz="2500" i="1" dirty="0" err="1">
                <a:solidFill>
                  <a:schemeClr val="bg1"/>
                </a:solidFill>
                <a:latin typeface="Arial" pitchFamily="34" charset="0"/>
                <a:cs typeface="Arial" pitchFamily="34" charset="0"/>
              </a:rPr>
              <a:t>Leptogium</a:t>
            </a:r>
            <a:endParaRPr lang="en-IN" sz="2500" i="1" dirty="0">
              <a:solidFill>
                <a:schemeClr val="bg1"/>
              </a:solidFill>
              <a:latin typeface="Arial" pitchFamily="34" charset="0"/>
              <a:cs typeface="Arial" pitchFamily="34" charset="0"/>
            </a:endParaRPr>
          </a:p>
          <a:p>
            <a:pPr marL="0" indent="0"/>
            <a:endParaRPr lang="en-IN" sz="2500" dirty="0">
              <a:solidFill>
                <a:schemeClr val="bg1"/>
              </a:solidFill>
              <a:latin typeface="Arial" pitchFamily="34" charset="0"/>
              <a:cs typeface="Arial" pitchFamily="34" charset="0"/>
            </a:endParaRPr>
          </a:p>
          <a:p>
            <a:pPr marL="0" indent="0"/>
            <a:endParaRPr lang="en-IN" sz="2500" dirty="0">
              <a:solidFill>
                <a:schemeClr val="bg1"/>
              </a:solidFill>
              <a:latin typeface="Arial" pitchFamily="34" charset="0"/>
              <a:cs typeface="Arial" pitchFamily="34" charset="0"/>
            </a:endParaRPr>
          </a:p>
          <a:p>
            <a:pPr marL="0" indent="0">
              <a:buNone/>
            </a:pPr>
            <a:r>
              <a:rPr lang="en-IN" sz="2500" b="1" dirty="0">
                <a:solidFill>
                  <a:schemeClr val="bg1"/>
                </a:solidFill>
                <a:latin typeface="Arial" pitchFamily="34" charset="0"/>
                <a:cs typeface="Arial" pitchFamily="34" charset="0"/>
              </a:rPr>
              <a:t> </a:t>
            </a: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6319050" y="1628969"/>
            <a:ext cx="6319043" cy="4995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269" y="198072"/>
            <a:ext cx="12006184" cy="880110"/>
          </a:xfrm>
        </p:spPr>
        <p:txBody>
          <a:bodyPr>
            <a:normAutofit/>
          </a:bodyPr>
          <a:lstStyle/>
          <a:p>
            <a:pPr algn="ctr"/>
            <a:r>
              <a:rPr lang="en-IN" sz="3000" dirty="0">
                <a:solidFill>
                  <a:srgbClr val="FFFF00"/>
                </a:solidFill>
                <a:latin typeface="Arial Black" pitchFamily="34" charset="0"/>
              </a:rPr>
              <a:t>INTERNAL STRUCTURE OF LICHEN THALLUS</a:t>
            </a:r>
            <a:endParaRPr lang="en-IN" sz="3000" dirty="0"/>
          </a:p>
        </p:txBody>
      </p:sp>
      <p:sp>
        <p:nvSpPr>
          <p:cNvPr id="3" name="Content Placeholder 2"/>
          <p:cNvSpPr>
            <a:spLocks noGrp="1"/>
          </p:cNvSpPr>
          <p:nvPr>
            <p:ph idx="1"/>
          </p:nvPr>
        </p:nvSpPr>
        <p:spPr>
          <a:xfrm>
            <a:off x="421269" y="1332201"/>
            <a:ext cx="12006184" cy="5652625"/>
          </a:xfrm>
        </p:spPr>
        <p:txBody>
          <a:bodyPr>
            <a:normAutofit/>
          </a:bodyPr>
          <a:lstStyle/>
          <a:p>
            <a:pPr fontAlgn="base">
              <a:buNone/>
            </a:pPr>
            <a:r>
              <a:rPr lang="en-IN" sz="2500" b="1" dirty="0">
                <a:solidFill>
                  <a:srgbClr val="FFC000"/>
                </a:solidFill>
                <a:latin typeface="Arial" pitchFamily="34" charset="0"/>
                <a:cs typeface="Arial" pitchFamily="34" charset="0"/>
              </a:rPr>
              <a:t>	2. Structure of </a:t>
            </a:r>
            <a:r>
              <a:rPr lang="en-IN" sz="2500" b="1" dirty="0" err="1">
                <a:solidFill>
                  <a:srgbClr val="FFC000"/>
                </a:solidFill>
                <a:latin typeface="Arial" pitchFamily="34" charset="0"/>
                <a:cs typeface="Arial" pitchFamily="34" charset="0"/>
              </a:rPr>
              <a:t>Heteromerous</a:t>
            </a:r>
            <a:r>
              <a:rPr lang="en-IN" sz="2500" b="1" dirty="0">
                <a:solidFill>
                  <a:srgbClr val="FFC000"/>
                </a:solidFill>
                <a:latin typeface="Arial" pitchFamily="34" charset="0"/>
                <a:cs typeface="Arial" pitchFamily="34" charset="0"/>
              </a:rPr>
              <a:t> Lichen </a:t>
            </a:r>
            <a:r>
              <a:rPr lang="en-IN" sz="2500" b="1" dirty="0" err="1">
                <a:solidFill>
                  <a:srgbClr val="FFC000"/>
                </a:solidFill>
                <a:latin typeface="Arial" pitchFamily="34" charset="0"/>
                <a:cs typeface="Arial" pitchFamily="34" charset="0"/>
              </a:rPr>
              <a:t>Thallus</a:t>
            </a:r>
            <a:r>
              <a:rPr lang="en-IN" sz="2200" b="1" dirty="0">
                <a:solidFill>
                  <a:schemeClr val="bg1"/>
                </a:solidFill>
                <a:latin typeface="Arial" pitchFamily="34" charset="0"/>
                <a:cs typeface="Arial" pitchFamily="34" charset="0"/>
              </a:rPr>
              <a:t>:</a:t>
            </a:r>
            <a:endParaRPr lang="en-IN" sz="2200" dirty="0">
              <a:solidFill>
                <a:schemeClr val="bg1"/>
              </a:solidFill>
              <a:latin typeface="Arial" pitchFamily="34" charset="0"/>
              <a:cs typeface="Arial" pitchFamily="34" charset="0"/>
            </a:endParaRPr>
          </a:p>
          <a:p>
            <a:pPr fontAlgn="base"/>
            <a:endParaRPr lang="en-IN" sz="2200" dirty="0">
              <a:solidFill>
                <a:schemeClr val="bg1"/>
              </a:solidFill>
              <a:latin typeface="Arial" pitchFamily="34" charset="0"/>
              <a:cs typeface="Arial" pitchFamily="34" charset="0"/>
            </a:endParaRPr>
          </a:p>
          <a:p>
            <a:pPr fontAlgn="base"/>
            <a:r>
              <a:rPr lang="en-IN" sz="2500" dirty="0">
                <a:solidFill>
                  <a:schemeClr val="bg1"/>
                </a:solidFill>
                <a:latin typeface="Arial" pitchFamily="34" charset="0"/>
                <a:cs typeface="Arial" pitchFamily="34" charset="0"/>
              </a:rPr>
              <a:t>Most of the lichens belong to this category. They exhibit considerable differentiation and layered structure. The algal component in a </a:t>
            </a:r>
            <a:r>
              <a:rPr lang="en-IN" sz="2500" dirty="0" err="1">
                <a:solidFill>
                  <a:schemeClr val="bg1"/>
                </a:solidFill>
                <a:latin typeface="Arial" pitchFamily="34" charset="0"/>
                <a:cs typeface="Arial" pitchFamily="34" charset="0"/>
              </a:rPr>
              <a:t>heteromerous</a:t>
            </a: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is restricted to a specific zone or layer.</a:t>
            </a:r>
          </a:p>
          <a:p>
            <a:endParaRPr lang="en-IN" sz="2200" dirty="0">
              <a:solidFill>
                <a:schemeClr val="bg1"/>
              </a:solidFill>
            </a:endParaRPr>
          </a:p>
          <a:p>
            <a:pPr fontAlgn="base"/>
            <a:r>
              <a:rPr lang="en-IN" sz="2500" dirty="0">
                <a:solidFill>
                  <a:schemeClr val="bg1"/>
                </a:solidFill>
                <a:latin typeface="Arial" pitchFamily="34" charset="0"/>
                <a:cs typeface="Arial" pitchFamily="34" charset="0"/>
              </a:rPr>
              <a:t>Vertical section through the foliose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such as that of </a:t>
            </a:r>
            <a:r>
              <a:rPr lang="en-IN" sz="2500" i="1" dirty="0" err="1">
                <a:solidFill>
                  <a:schemeClr val="bg1"/>
                </a:solidFill>
                <a:latin typeface="Arial" pitchFamily="34" charset="0"/>
                <a:cs typeface="Arial" pitchFamily="34" charset="0"/>
              </a:rPr>
              <a:t>Parmelia</a:t>
            </a:r>
            <a:r>
              <a:rPr lang="en-IN" sz="2500" dirty="0">
                <a:solidFill>
                  <a:schemeClr val="bg1"/>
                </a:solidFill>
                <a:latin typeface="Arial" pitchFamily="34" charset="0"/>
                <a:cs typeface="Arial" pitchFamily="34" charset="0"/>
              </a:rPr>
              <a:t> or </a:t>
            </a:r>
            <a:r>
              <a:rPr lang="en-IN" sz="2500" i="1" dirty="0" err="1">
                <a:solidFill>
                  <a:schemeClr val="bg1"/>
                </a:solidFill>
                <a:latin typeface="Arial" pitchFamily="34" charset="0"/>
                <a:cs typeface="Arial" pitchFamily="34" charset="0"/>
              </a:rPr>
              <a:t>Xanthoria</a:t>
            </a:r>
            <a:r>
              <a:rPr lang="en-IN" sz="2500" dirty="0">
                <a:solidFill>
                  <a:schemeClr val="bg1"/>
                </a:solidFill>
                <a:latin typeface="Arial" pitchFamily="34" charset="0"/>
                <a:cs typeface="Arial" pitchFamily="34" charset="0"/>
              </a:rPr>
              <a:t> reveals the following four distinct zones:</a:t>
            </a:r>
          </a:p>
          <a:p>
            <a:pPr fontAlgn="base">
              <a:buNone/>
            </a:pPr>
            <a:r>
              <a:rPr lang="en-IN" sz="2500" b="1" dirty="0">
                <a:solidFill>
                  <a:schemeClr val="bg1"/>
                </a:solidFill>
                <a:latin typeface="Arial" pitchFamily="34" charset="0"/>
                <a:cs typeface="Arial" pitchFamily="34" charset="0"/>
              </a:rPr>
              <a:t>			</a:t>
            </a:r>
          </a:p>
          <a:p>
            <a:pPr fontAlgn="base">
              <a:buNone/>
            </a:pPr>
            <a:r>
              <a:rPr lang="en-IN" sz="2500" b="1" dirty="0">
                <a:solidFill>
                  <a:schemeClr val="bg1"/>
                </a:solidFill>
                <a:latin typeface="Arial" pitchFamily="34" charset="0"/>
                <a:cs typeface="Arial" pitchFamily="34" charset="0"/>
              </a:rPr>
              <a:t>			</a:t>
            </a:r>
            <a:r>
              <a:rPr lang="en-IN" sz="2500" b="1" dirty="0">
                <a:solidFill>
                  <a:srgbClr val="FFFF00"/>
                </a:solidFill>
                <a:latin typeface="Arial" pitchFamily="34" charset="0"/>
                <a:cs typeface="Arial" pitchFamily="34" charset="0"/>
              </a:rPr>
              <a:t>(a)  Upper Cortex</a:t>
            </a:r>
          </a:p>
          <a:p>
            <a:pPr fontAlgn="base">
              <a:buNone/>
            </a:pPr>
            <a:r>
              <a:rPr lang="en-IN" sz="2500" b="1" dirty="0">
                <a:solidFill>
                  <a:srgbClr val="FFFF00"/>
                </a:solidFill>
                <a:latin typeface="Arial" pitchFamily="34" charset="0"/>
                <a:cs typeface="Arial" pitchFamily="34" charset="0"/>
              </a:rPr>
              <a:t>			(b)  Algal Zone</a:t>
            </a:r>
          </a:p>
          <a:p>
            <a:pPr fontAlgn="base">
              <a:buNone/>
            </a:pPr>
            <a:r>
              <a:rPr lang="en-IN" sz="2500" b="1" dirty="0">
                <a:solidFill>
                  <a:srgbClr val="FFFF00"/>
                </a:solidFill>
                <a:latin typeface="Arial" pitchFamily="34" charset="0"/>
                <a:cs typeface="Arial" pitchFamily="34" charset="0"/>
              </a:rPr>
              <a:t>			(c)  Medulla</a:t>
            </a:r>
          </a:p>
          <a:p>
            <a:pPr fontAlgn="base">
              <a:buNone/>
            </a:pPr>
            <a:r>
              <a:rPr lang="en-IN" sz="2500" b="1" dirty="0">
                <a:solidFill>
                  <a:srgbClr val="FFFF00"/>
                </a:solidFill>
                <a:latin typeface="Arial" pitchFamily="34" charset="0"/>
                <a:cs typeface="Arial" pitchFamily="34" charset="0"/>
              </a:rPr>
              <a:t>			(d)  Lower Cortex</a:t>
            </a:r>
            <a:endParaRPr lang="en-IN" sz="25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6684" y="424902"/>
            <a:ext cx="11690231" cy="529259"/>
          </a:xfrm>
        </p:spPr>
        <p:txBody>
          <a:bodyPr>
            <a:noAutofit/>
          </a:bodyPr>
          <a:lstStyle/>
          <a:p>
            <a:pPr algn="ctr"/>
            <a:r>
              <a:rPr lang="en-IN" sz="4000" dirty="0">
                <a:solidFill>
                  <a:srgbClr val="FFFF00"/>
                </a:solidFill>
                <a:latin typeface="Arial Black" pitchFamily="34" charset="0"/>
              </a:rPr>
              <a:t>LICHEN: AN INTRODUCTION</a:t>
            </a:r>
          </a:p>
        </p:txBody>
      </p:sp>
      <p:sp>
        <p:nvSpPr>
          <p:cNvPr id="4" name="Title 3"/>
          <p:cNvSpPr>
            <a:spLocks noGrp="1"/>
          </p:cNvSpPr>
          <p:nvPr>
            <p:ph type="ctrTitle"/>
          </p:nvPr>
        </p:nvSpPr>
        <p:spPr>
          <a:xfrm>
            <a:off x="248110" y="1026165"/>
            <a:ext cx="12141874" cy="5886653"/>
          </a:xfrm>
        </p:spPr>
        <p:txBody>
          <a:bodyPr>
            <a:normAutofit fontScale="90000"/>
          </a:bodyPr>
          <a:lstStyle/>
          <a:p>
            <a:pPr marL="222363" indent="-222363"/>
            <a:r>
              <a:rPr lang="en-IN" sz="2500" cap="none" dirty="0">
                <a:solidFill>
                  <a:schemeClr val="bg1"/>
                </a:solidFill>
                <a:latin typeface="Arial" pitchFamily="34" charset="0"/>
                <a:cs typeface="Arial" pitchFamily="34" charset="0"/>
              </a:rPr>
              <a:t>	</a:t>
            </a:r>
            <a:r>
              <a:rPr lang="en-IN" sz="2700" cap="none" dirty="0">
                <a:solidFill>
                  <a:schemeClr val="bg1"/>
                </a:solidFill>
                <a:latin typeface="Arial" pitchFamily="34" charset="0"/>
                <a:cs typeface="Arial" pitchFamily="34" charset="0"/>
              </a:rPr>
              <a:t>Lichens are dorsiventrally differentiated thallophytic plants.</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The word </a:t>
            </a:r>
            <a:r>
              <a:rPr lang="en-IN" sz="2700" b="1" cap="none" dirty="0">
                <a:solidFill>
                  <a:srgbClr val="FFC000"/>
                </a:solidFill>
                <a:latin typeface="Arial" pitchFamily="34" charset="0"/>
                <a:cs typeface="Arial" pitchFamily="34" charset="0"/>
              </a:rPr>
              <a:t>Lichen</a:t>
            </a:r>
            <a:r>
              <a:rPr lang="en-IN" sz="2700" cap="none" dirty="0">
                <a:solidFill>
                  <a:schemeClr val="bg1"/>
                </a:solidFill>
                <a:latin typeface="Arial" pitchFamily="34" charset="0"/>
                <a:cs typeface="Arial" pitchFamily="34" charset="0"/>
              </a:rPr>
              <a:t> is derived from the </a:t>
            </a:r>
            <a:r>
              <a:rPr lang="en-IN" sz="2700" b="1" cap="none" dirty="0">
                <a:solidFill>
                  <a:srgbClr val="FFC000"/>
                </a:solidFill>
                <a:latin typeface="Arial" pitchFamily="34" charset="0"/>
                <a:cs typeface="Arial" pitchFamily="34" charset="0"/>
              </a:rPr>
              <a:t>Greek</a:t>
            </a:r>
            <a:r>
              <a:rPr lang="en-IN" sz="2700" cap="none" dirty="0">
                <a:solidFill>
                  <a:schemeClr val="bg1"/>
                </a:solidFill>
                <a:latin typeface="Arial" pitchFamily="34" charset="0"/>
                <a:cs typeface="Arial" pitchFamily="34" charset="0"/>
              </a:rPr>
              <a:t> word </a:t>
            </a:r>
            <a:r>
              <a:rPr lang="en-IN" sz="2700" b="1" cap="none" dirty="0">
                <a:solidFill>
                  <a:srgbClr val="FFC000"/>
                </a:solidFill>
                <a:latin typeface="Arial" pitchFamily="34" charset="0"/>
                <a:cs typeface="Arial" pitchFamily="34" charset="0"/>
              </a:rPr>
              <a:t>‘Leprous</a:t>
            </a:r>
            <a:r>
              <a:rPr lang="en-IN" sz="2700" cap="none" dirty="0">
                <a:solidFill>
                  <a:schemeClr val="bg1"/>
                </a:solidFill>
                <a:latin typeface="Arial" pitchFamily="34" charset="0"/>
                <a:cs typeface="Arial" pitchFamily="34" charset="0"/>
              </a:rPr>
              <a:t>’ which refers to </a:t>
            </a:r>
            <a:r>
              <a:rPr lang="en-IN" sz="2700" b="1" cap="none" dirty="0">
                <a:solidFill>
                  <a:srgbClr val="FFC000"/>
                </a:solidFill>
                <a:latin typeface="Arial" pitchFamily="34" charset="0"/>
                <a:cs typeface="Arial" pitchFamily="34" charset="0"/>
              </a:rPr>
              <a:t>medicine used for treatment of skin diseases </a:t>
            </a:r>
            <a:r>
              <a:rPr lang="en-IN" sz="2700" cap="none" dirty="0">
                <a:solidFill>
                  <a:schemeClr val="bg1"/>
                </a:solidFill>
                <a:latin typeface="Arial" pitchFamily="34" charset="0"/>
                <a:cs typeface="Arial" pitchFamily="34" charset="0"/>
              </a:rPr>
              <a:t>because of their appearance as peeling skin.</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Although it appears a single plant, but actually it is a dual organism. It is very close association two organism i.e</a:t>
            </a:r>
            <a:r>
              <a:rPr lang="en-IN" sz="2700" b="1" cap="none" dirty="0">
                <a:solidFill>
                  <a:srgbClr val="FFC000"/>
                </a:solidFill>
                <a:latin typeface="Arial" pitchFamily="34" charset="0"/>
                <a:cs typeface="Arial" pitchFamily="34" charset="0"/>
              </a:rPr>
              <a:t>. Algae and Fungi.</a:t>
            </a:r>
            <a:br>
              <a:rPr lang="en-IN" sz="2700" b="1" cap="none" dirty="0">
                <a:solidFill>
                  <a:srgbClr val="FFC000"/>
                </a:solidFill>
                <a:latin typeface="Arial" pitchFamily="34" charset="0"/>
                <a:cs typeface="Arial" pitchFamily="34" charset="0"/>
              </a:rPr>
            </a:br>
            <a:r>
              <a:rPr lang="en-IN" sz="2700" cap="none" dirty="0">
                <a:solidFill>
                  <a:schemeClr val="bg1"/>
                </a:solidFill>
                <a:latin typeface="Arial" pitchFamily="34" charset="0"/>
                <a:cs typeface="Arial" pitchFamily="34" charset="0"/>
              </a:rPr>
              <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The fungal component of lichen ---</a:t>
            </a:r>
            <a:r>
              <a:rPr lang="en-IN" sz="2700" b="1" cap="none" dirty="0" err="1">
                <a:solidFill>
                  <a:srgbClr val="FFC000"/>
                </a:solidFill>
                <a:latin typeface="Arial" pitchFamily="34" charset="0"/>
                <a:cs typeface="Arial" pitchFamily="34" charset="0"/>
              </a:rPr>
              <a:t>Mycobiont</a:t>
            </a:r>
            <a:r>
              <a:rPr lang="en-IN" sz="2700" cap="none" dirty="0">
                <a:solidFill>
                  <a:schemeClr val="bg1"/>
                </a:solidFill>
                <a:latin typeface="Arial" pitchFamily="34" charset="0"/>
                <a:cs typeface="Arial" pitchFamily="34" charset="0"/>
              </a:rPr>
              <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 The algal component of lichen --- </a:t>
            </a:r>
            <a:r>
              <a:rPr lang="en-IN" sz="2700" b="1" cap="none" dirty="0" err="1">
                <a:solidFill>
                  <a:srgbClr val="FFC000"/>
                </a:solidFill>
                <a:latin typeface="Arial" pitchFamily="34" charset="0"/>
                <a:cs typeface="Arial" pitchFamily="34" charset="0"/>
              </a:rPr>
              <a:t>Phycobiont</a:t>
            </a:r>
            <a:r>
              <a:rPr lang="en-IN" sz="2700" b="1" cap="none" dirty="0">
                <a:solidFill>
                  <a:srgbClr val="FFC000"/>
                </a:solidFill>
                <a:latin typeface="Arial" pitchFamily="34" charset="0"/>
                <a:cs typeface="Arial" pitchFamily="34" charset="0"/>
              </a:rPr>
              <a:t> </a:t>
            </a:r>
            <a:r>
              <a:rPr lang="en-IN" sz="2700" cap="none" dirty="0">
                <a:solidFill>
                  <a:schemeClr val="bg1"/>
                </a:solidFill>
                <a:latin typeface="Arial" pitchFamily="34" charset="0"/>
                <a:cs typeface="Arial" pitchFamily="34" charset="0"/>
              </a:rPr>
              <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Lichen is the </a:t>
            </a:r>
            <a:r>
              <a:rPr lang="en-IN" sz="2700" b="1" cap="none" dirty="0">
                <a:solidFill>
                  <a:srgbClr val="FFC000"/>
                </a:solidFill>
                <a:latin typeface="Arial" pitchFamily="34" charset="0"/>
                <a:cs typeface="Arial" pitchFamily="34" charset="0"/>
              </a:rPr>
              <a:t>symbiotic association </a:t>
            </a:r>
            <a:r>
              <a:rPr lang="en-IN" sz="2700" cap="none" dirty="0">
                <a:solidFill>
                  <a:schemeClr val="bg1"/>
                </a:solidFill>
                <a:latin typeface="Arial" pitchFamily="34" charset="0"/>
                <a:cs typeface="Arial" pitchFamily="34" charset="0"/>
              </a:rPr>
              <a:t>of Algae and Fungi.</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
            </a:r>
            <a:br>
              <a:rPr lang="en-IN" sz="2700" cap="none" dirty="0">
                <a:solidFill>
                  <a:schemeClr val="bg1"/>
                </a:solidFill>
                <a:latin typeface="Arial" pitchFamily="34" charset="0"/>
                <a:cs typeface="Arial" pitchFamily="34" charset="0"/>
              </a:rPr>
            </a:br>
            <a:r>
              <a:rPr lang="en-IN" sz="2700" cap="none" dirty="0">
                <a:solidFill>
                  <a:schemeClr val="bg1"/>
                </a:solidFill>
                <a:latin typeface="Arial" pitchFamily="34" charset="0"/>
                <a:cs typeface="Arial" pitchFamily="34" charset="0"/>
              </a:rPr>
              <a:t>Fungus protect algae from unfavourable conditions (drought) and algae supplies organic food to </a:t>
            </a:r>
            <a:r>
              <a:rPr lang="en-IN" sz="2700" cap="none" dirty="0" smtClean="0">
                <a:solidFill>
                  <a:schemeClr val="bg1"/>
                </a:solidFill>
                <a:latin typeface="Arial" pitchFamily="34" charset="0"/>
                <a:cs typeface="Arial" pitchFamily="34" charset="0"/>
              </a:rPr>
              <a:t>fungus</a:t>
            </a:r>
            <a:r>
              <a:rPr lang="en-IN" sz="2700" cap="none" dirty="0" smtClean="0">
                <a:solidFill>
                  <a:schemeClr val="bg1"/>
                </a:solidFill>
                <a:latin typeface="Arial" pitchFamily="34" charset="0"/>
                <a:cs typeface="Arial" pitchFamily="34" charset="0"/>
              </a:rPr>
              <a:t>.</a:t>
            </a:r>
            <a:endParaRPr lang="en-IN" sz="2500" cap="none"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1269" y="198072"/>
            <a:ext cx="12006184" cy="880110"/>
          </a:xfrm>
        </p:spPr>
        <p:txBody>
          <a:bodyPr>
            <a:normAutofit/>
          </a:bodyPr>
          <a:lstStyle/>
          <a:p>
            <a:pPr algn="ctr"/>
            <a:r>
              <a:rPr lang="en-IN" sz="3500" dirty="0">
                <a:solidFill>
                  <a:srgbClr val="FFFF00"/>
                </a:solidFill>
                <a:latin typeface="Arial Black" pitchFamily="34" charset="0"/>
              </a:rPr>
              <a:t>INTERNAL STRUCTURE OF LICHEN THALLUS</a:t>
            </a:r>
            <a:endParaRPr lang="en-IN" sz="3500" dirty="0">
              <a:solidFill>
                <a:srgbClr val="FFFF00"/>
              </a:solidFill>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248112" y="1332201"/>
            <a:ext cx="6269984" cy="556485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717144" y="2585326"/>
            <a:ext cx="5702465" cy="3546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269" y="225263"/>
            <a:ext cx="12006184" cy="880110"/>
          </a:xfrm>
        </p:spPr>
        <p:txBody>
          <a:bodyPr>
            <a:normAutofit/>
          </a:bodyPr>
          <a:lstStyle/>
          <a:p>
            <a:pPr algn="ctr"/>
            <a:r>
              <a:rPr lang="en-IN" sz="3500" dirty="0">
                <a:solidFill>
                  <a:srgbClr val="FFFF00"/>
                </a:solidFill>
                <a:latin typeface="Arial Black" pitchFamily="34" charset="0"/>
              </a:rPr>
              <a:t>INTERNAL STRUCTURE OF LICHEN THALLUS</a:t>
            </a:r>
          </a:p>
        </p:txBody>
      </p:sp>
      <p:sp>
        <p:nvSpPr>
          <p:cNvPr id="3" name="Content Placeholder 2"/>
          <p:cNvSpPr>
            <a:spLocks noGrp="1"/>
          </p:cNvSpPr>
          <p:nvPr>
            <p:ph idx="1"/>
          </p:nvPr>
        </p:nvSpPr>
        <p:spPr>
          <a:xfrm>
            <a:off x="421269" y="1332201"/>
            <a:ext cx="12006184" cy="4752261"/>
          </a:xfrm>
        </p:spPr>
        <p:txBody>
          <a:bodyPr>
            <a:normAutofit fontScale="92500" lnSpcReduction="10000"/>
          </a:bodyPr>
          <a:lstStyle/>
          <a:p>
            <a:pPr marL="637571" indent="-637571" fontAlgn="base">
              <a:buNone/>
            </a:pPr>
            <a:r>
              <a:rPr lang="en-IN" sz="3500" b="1" dirty="0">
                <a:solidFill>
                  <a:srgbClr val="FFC000"/>
                </a:solidFill>
              </a:rPr>
              <a:t>(a) Upper Cortex:</a:t>
            </a:r>
          </a:p>
          <a:p>
            <a:pPr marL="637571" indent="-637571" fontAlgn="base">
              <a:buAutoNum type="alphaLcParenBoth"/>
            </a:pPr>
            <a:endParaRPr lang="en-IN" sz="3500" dirty="0">
              <a:solidFill>
                <a:srgbClr val="FFC000"/>
              </a:solidFill>
            </a:endParaRP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It forms the upper surface which is generally thick and protective. </a:t>
            </a:r>
          </a:p>
          <a:p>
            <a:pPr fontAlgn="base">
              <a:buClr>
                <a:schemeClr val="bg1"/>
              </a:buClr>
              <a:buFont typeface="Wingdings" pitchFamily="2" charset="2"/>
              <a:buChar char="q"/>
            </a:pPr>
            <a:endParaRPr lang="en-IN" sz="2500" dirty="0">
              <a:solidFill>
                <a:schemeClr val="bg1"/>
              </a:solidFill>
              <a:latin typeface="Arial" pitchFamily="34" charset="0"/>
              <a:cs typeface="Arial" pitchFamily="34" charset="0"/>
            </a:endParaRP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Generally it has an epidermis like configuration on the surface.</a:t>
            </a:r>
          </a:p>
          <a:p>
            <a:pPr fontAlgn="base">
              <a:buClr>
                <a:schemeClr val="bg1"/>
              </a:buClr>
              <a:buFont typeface="Wingdings" pitchFamily="2" charset="2"/>
              <a:buChar char="q"/>
            </a:pPr>
            <a:endParaRPr lang="en-IN" sz="2500" dirty="0">
              <a:solidFill>
                <a:schemeClr val="bg1"/>
              </a:solidFill>
              <a:latin typeface="Arial" pitchFamily="34" charset="0"/>
              <a:cs typeface="Arial" pitchFamily="34" charset="0"/>
            </a:endParaRP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Below this fungal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grow more or less vertically and are compactly interwoven to produce a tissue-like layer (</a:t>
            </a:r>
            <a:r>
              <a:rPr lang="en-IN" sz="2500" dirty="0" err="1">
                <a:solidFill>
                  <a:schemeClr val="bg1"/>
                </a:solidFill>
                <a:latin typeface="Arial" pitchFamily="34" charset="0"/>
                <a:cs typeface="Arial" pitchFamily="34" charset="0"/>
              </a:rPr>
              <a:t>Plectenchyma</a:t>
            </a:r>
            <a:r>
              <a:rPr lang="en-IN" sz="2500" dirty="0">
                <a:solidFill>
                  <a:schemeClr val="bg1"/>
                </a:solidFill>
                <a:latin typeface="Arial" pitchFamily="34" charset="0"/>
                <a:cs typeface="Arial" pitchFamily="34" charset="0"/>
              </a:rPr>
              <a:t> or </a:t>
            </a:r>
            <a:r>
              <a:rPr lang="en-IN" sz="2500" dirty="0" err="1">
                <a:solidFill>
                  <a:schemeClr val="bg1"/>
                </a:solidFill>
                <a:latin typeface="Arial" pitchFamily="34" charset="0"/>
                <a:cs typeface="Arial" pitchFamily="34" charset="0"/>
              </a:rPr>
              <a:t>pseudoparenchyma</a:t>
            </a:r>
            <a:r>
              <a:rPr lang="en-IN" sz="2500" dirty="0">
                <a:solidFill>
                  <a:schemeClr val="bg1"/>
                </a:solidFill>
                <a:latin typeface="Arial" pitchFamily="34" charset="0"/>
                <a:cs typeface="Arial" pitchFamily="34" charset="0"/>
              </a:rPr>
              <a:t>) called the upper cortex.</a:t>
            </a:r>
          </a:p>
          <a:p>
            <a:pPr fontAlgn="base">
              <a:buClr>
                <a:schemeClr val="bg1"/>
              </a:buClr>
              <a:buFont typeface="Wingdings" pitchFamily="2" charset="2"/>
              <a:buChar char="q"/>
            </a:pPr>
            <a:endParaRPr lang="en-IN" sz="2500" dirty="0">
              <a:solidFill>
                <a:schemeClr val="bg1"/>
              </a:solidFill>
              <a:latin typeface="Arial" pitchFamily="34" charset="0"/>
              <a:cs typeface="Arial" pitchFamily="34" charset="0"/>
            </a:endParaRP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The fungal cells in the upper cortex are either closely packed without intercellular spaces between them or with intercellular spaces filled with gelatinous material. </a:t>
            </a:r>
          </a:p>
          <a:p>
            <a:endParaRPr lang="en-IN" sz="3500" dirty="0">
              <a:solidFill>
                <a:schemeClr val="bg1"/>
              </a:solidFill>
            </a:endParaRPr>
          </a:p>
          <a:p>
            <a:endParaRPr lang="en-IN" sz="3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1269" y="198072"/>
            <a:ext cx="12006184" cy="880110"/>
          </a:xfrm>
        </p:spPr>
        <p:txBody>
          <a:bodyPr>
            <a:normAutofit/>
          </a:bodyPr>
          <a:lstStyle/>
          <a:p>
            <a:pPr algn="ctr"/>
            <a:r>
              <a:rPr lang="en-IN" sz="3500" dirty="0">
                <a:solidFill>
                  <a:srgbClr val="FFFF00"/>
                </a:solidFill>
                <a:latin typeface="Arial Black" pitchFamily="34" charset="0"/>
              </a:rPr>
              <a:t>INTERNAL STRUCTURE OF LICHEN THALLUS</a:t>
            </a:r>
            <a:endParaRPr lang="en-IN" sz="3500" dirty="0">
              <a:solidFill>
                <a:srgbClr val="FFFF00"/>
              </a:solidFill>
              <a:latin typeface="Arial" pitchFamily="34" charset="0"/>
              <a:cs typeface="Arial" pitchFamily="34" charset="0"/>
            </a:endParaRPr>
          </a:p>
        </p:txBody>
      </p:sp>
      <p:sp>
        <p:nvSpPr>
          <p:cNvPr id="5" name="Content Placeholder 4"/>
          <p:cNvSpPr>
            <a:spLocks noGrp="1"/>
          </p:cNvSpPr>
          <p:nvPr>
            <p:ph idx="1"/>
          </p:nvPr>
        </p:nvSpPr>
        <p:spPr>
          <a:xfrm>
            <a:off x="347630" y="1180984"/>
            <a:ext cx="12006184" cy="5821847"/>
          </a:xfrm>
        </p:spPr>
        <p:txBody>
          <a:bodyPr>
            <a:normAutofit/>
          </a:bodyPr>
          <a:lstStyle/>
          <a:p>
            <a:pPr fontAlgn="base">
              <a:buClr>
                <a:schemeClr val="bg2"/>
              </a:buClr>
              <a:buNone/>
            </a:pPr>
            <a:r>
              <a:rPr lang="en-IN" sz="3000" b="1" dirty="0">
                <a:solidFill>
                  <a:srgbClr val="FFC000"/>
                </a:solidFill>
                <a:latin typeface="Arial" pitchFamily="34" charset="0"/>
                <a:cs typeface="Arial" pitchFamily="34" charset="0"/>
              </a:rPr>
              <a:t>(b)  Algal Zone:</a:t>
            </a:r>
          </a:p>
          <a:p>
            <a:pPr fontAlgn="base">
              <a:buClr>
                <a:schemeClr val="bg2"/>
              </a:buClr>
              <a:buFont typeface="Wingdings" pitchFamily="2" charset="2"/>
              <a:buChar char="q"/>
            </a:pPr>
            <a:endParaRPr lang="en-IN" sz="2500" dirty="0">
              <a:solidFill>
                <a:schemeClr val="bg1"/>
              </a:solidFill>
            </a:endParaRPr>
          </a:p>
          <a:p>
            <a:pPr fontAlgn="base">
              <a:buClr>
                <a:schemeClr val="bg2"/>
              </a:buClr>
              <a:buFont typeface="Wingdings" pitchFamily="2" charset="2"/>
              <a:buChar char="q"/>
            </a:pPr>
            <a:r>
              <a:rPr lang="en-IN" sz="2500" dirty="0">
                <a:solidFill>
                  <a:schemeClr val="bg1"/>
                </a:solidFill>
              </a:rPr>
              <a:t>It is the blue-green or the green zone which lies immediately beneath the upper cortex. </a:t>
            </a:r>
          </a:p>
          <a:p>
            <a:pPr fontAlgn="base">
              <a:buClr>
                <a:schemeClr val="bg2"/>
              </a:buClr>
              <a:buFont typeface="Wingdings" pitchFamily="2" charset="2"/>
              <a:buChar char="q"/>
            </a:pPr>
            <a:r>
              <a:rPr lang="en-IN" sz="2500" dirty="0">
                <a:solidFill>
                  <a:schemeClr val="bg1"/>
                </a:solidFill>
              </a:rPr>
              <a:t>It consists of a network of loosely interwoven fungal </a:t>
            </a:r>
            <a:r>
              <a:rPr lang="en-IN" sz="2500" dirty="0" err="1">
                <a:solidFill>
                  <a:schemeClr val="bg1"/>
                </a:solidFill>
              </a:rPr>
              <a:t>hyphae</a:t>
            </a:r>
            <a:r>
              <a:rPr lang="en-IN" sz="2500" dirty="0">
                <a:solidFill>
                  <a:schemeClr val="bg1"/>
                </a:solidFill>
              </a:rPr>
              <a:t> with the algal cells.</a:t>
            </a:r>
          </a:p>
          <a:p>
            <a:pPr fontAlgn="base">
              <a:buClr>
                <a:schemeClr val="bg2"/>
              </a:buClr>
              <a:buFont typeface="Wingdings" pitchFamily="2" charset="2"/>
              <a:buChar char="q"/>
            </a:pPr>
            <a:r>
              <a:rPr lang="en-IN" sz="2500" dirty="0">
                <a:solidFill>
                  <a:schemeClr val="bg1"/>
                </a:solidFill>
              </a:rPr>
              <a:t>Common among the unicellular algae present in this layer are </a:t>
            </a:r>
            <a:r>
              <a:rPr lang="en-IN" sz="2500" i="1" dirty="0">
                <a:solidFill>
                  <a:schemeClr val="bg1"/>
                </a:solidFill>
              </a:rPr>
              <a:t>Chlorella, </a:t>
            </a:r>
            <a:r>
              <a:rPr lang="en-IN" sz="2500" i="1" dirty="0" err="1">
                <a:solidFill>
                  <a:schemeClr val="bg1"/>
                </a:solidFill>
              </a:rPr>
              <a:t>Pleurococcus</a:t>
            </a:r>
            <a:r>
              <a:rPr lang="en-IN" sz="2500" i="1" dirty="0">
                <a:solidFill>
                  <a:schemeClr val="bg1"/>
                </a:solidFill>
              </a:rPr>
              <a:t> and </a:t>
            </a:r>
            <a:r>
              <a:rPr lang="en-IN" sz="2500" i="1" dirty="0" err="1">
                <a:solidFill>
                  <a:schemeClr val="bg1"/>
                </a:solidFill>
              </a:rPr>
              <a:t>Cystococcus</a:t>
            </a:r>
            <a:r>
              <a:rPr lang="en-IN" sz="2500" i="1" dirty="0">
                <a:solidFill>
                  <a:schemeClr val="bg1"/>
                </a:solidFill>
              </a:rPr>
              <a:t>. </a:t>
            </a:r>
            <a:r>
              <a:rPr lang="en-IN" sz="2500" i="1" dirty="0" err="1">
                <a:solidFill>
                  <a:schemeClr val="bg1"/>
                </a:solidFill>
              </a:rPr>
              <a:t>Gloeocapsa</a:t>
            </a:r>
            <a:r>
              <a:rPr lang="en-IN" sz="2500" i="1" dirty="0">
                <a:solidFill>
                  <a:schemeClr val="bg1"/>
                </a:solidFill>
              </a:rPr>
              <a:t>.</a:t>
            </a:r>
          </a:p>
          <a:p>
            <a:pPr fontAlgn="base">
              <a:buClr>
                <a:schemeClr val="bg2"/>
              </a:buClr>
              <a:buFont typeface="Wingdings" pitchFamily="2" charset="2"/>
              <a:buChar char="q"/>
            </a:pPr>
            <a:r>
              <a:rPr lang="en-IN" sz="2500" dirty="0">
                <a:solidFill>
                  <a:schemeClr val="bg1"/>
                </a:solidFill>
              </a:rPr>
              <a:t>The filamentous blue-green algae found in the algal zone are </a:t>
            </a:r>
            <a:r>
              <a:rPr lang="en-IN" sz="2500" i="1" dirty="0" err="1">
                <a:solidFill>
                  <a:schemeClr val="bg1"/>
                </a:solidFill>
              </a:rPr>
              <a:t>Nostoc</a:t>
            </a:r>
            <a:r>
              <a:rPr lang="en-IN" sz="2500" dirty="0">
                <a:solidFill>
                  <a:schemeClr val="bg1"/>
                </a:solidFill>
              </a:rPr>
              <a:t> and </a:t>
            </a:r>
            <a:r>
              <a:rPr lang="en-IN" sz="2500" i="1" dirty="0" err="1">
                <a:solidFill>
                  <a:schemeClr val="bg1"/>
                </a:solidFill>
              </a:rPr>
              <a:t>Rivularia</a:t>
            </a:r>
            <a:r>
              <a:rPr lang="en-IN" sz="2500" i="1" dirty="0">
                <a:solidFill>
                  <a:schemeClr val="bg1"/>
                </a:solidFill>
              </a:rPr>
              <a:t>. </a:t>
            </a:r>
          </a:p>
          <a:p>
            <a:pPr fontAlgn="base">
              <a:buClr>
                <a:schemeClr val="bg2"/>
              </a:buClr>
              <a:buFont typeface="Wingdings" pitchFamily="2" charset="2"/>
              <a:buChar char="q"/>
            </a:pPr>
            <a:r>
              <a:rPr lang="en-IN" sz="2500" dirty="0">
                <a:solidFill>
                  <a:schemeClr val="bg1"/>
                </a:solidFill>
              </a:rPr>
              <a:t>The algal region is the photosynthetic region of the lichen </a:t>
            </a:r>
            <a:r>
              <a:rPr lang="en-IN" sz="2500" dirty="0" err="1">
                <a:solidFill>
                  <a:schemeClr val="bg1"/>
                </a:solidFill>
              </a:rPr>
              <a:t>thallus</a:t>
            </a:r>
            <a:r>
              <a:rPr lang="en-IN" sz="2500" dirty="0">
                <a:solidFill>
                  <a:schemeClr val="bg1"/>
                </a:solidFill>
              </a:rPr>
              <a:t>. </a:t>
            </a:r>
          </a:p>
          <a:p>
            <a:pPr fontAlgn="base">
              <a:buClr>
                <a:schemeClr val="bg2"/>
              </a:buClr>
              <a:buFont typeface="Wingdings" pitchFamily="2" charset="2"/>
              <a:buChar char="q"/>
            </a:pPr>
            <a:r>
              <a:rPr lang="en-IN" sz="2500" dirty="0">
                <a:solidFill>
                  <a:schemeClr val="bg1"/>
                </a:solidFill>
              </a:rPr>
              <a:t>Formerly it was called the </a:t>
            </a:r>
            <a:r>
              <a:rPr lang="en-IN" sz="2500" dirty="0" err="1">
                <a:solidFill>
                  <a:schemeClr val="bg1"/>
                </a:solidFill>
              </a:rPr>
              <a:t>gonidial</a:t>
            </a:r>
            <a:r>
              <a:rPr lang="en-IN" sz="2500" dirty="0">
                <a:solidFill>
                  <a:schemeClr val="bg1"/>
                </a:solidFill>
              </a:rPr>
              <a:t> layer.</a:t>
            </a:r>
          </a:p>
          <a:p>
            <a:pPr fontAlgn="base">
              <a:buClr>
                <a:schemeClr val="bg2"/>
              </a:buClr>
              <a:buFont typeface="Wingdings" pitchFamily="2" charset="2"/>
              <a:buChar char="q"/>
            </a:pPr>
            <a:r>
              <a:rPr lang="en-IN" sz="2500" dirty="0">
                <a:solidFill>
                  <a:schemeClr val="bg1"/>
                </a:solidFill>
              </a:rPr>
              <a:t>In some species, fungal </a:t>
            </a:r>
            <a:r>
              <a:rPr lang="en-IN" sz="2500" dirty="0" err="1">
                <a:solidFill>
                  <a:schemeClr val="bg1"/>
                </a:solidFill>
              </a:rPr>
              <a:t>hyphae</a:t>
            </a:r>
            <a:r>
              <a:rPr lang="en-IN" sz="2500" dirty="0">
                <a:solidFill>
                  <a:schemeClr val="bg1"/>
                </a:solidFill>
              </a:rPr>
              <a:t> send </a:t>
            </a:r>
            <a:r>
              <a:rPr lang="en-IN" sz="2500" dirty="0" err="1">
                <a:solidFill>
                  <a:schemeClr val="bg1"/>
                </a:solidFill>
              </a:rPr>
              <a:t>haustoria</a:t>
            </a:r>
            <a:r>
              <a:rPr lang="en-IN" sz="2500" dirty="0">
                <a:solidFill>
                  <a:schemeClr val="bg1"/>
                </a:solidFill>
              </a:rPr>
              <a:t> into the algal cells. The </a:t>
            </a:r>
            <a:r>
              <a:rPr lang="en-IN" sz="2500" dirty="0" err="1">
                <a:solidFill>
                  <a:schemeClr val="bg1"/>
                </a:solidFill>
              </a:rPr>
              <a:t>haustoria</a:t>
            </a:r>
            <a:r>
              <a:rPr lang="en-IN" sz="2500" dirty="0">
                <a:solidFill>
                  <a:schemeClr val="bg1"/>
                </a:solidFill>
              </a:rPr>
              <a:t> absorb nutrition for the fungus.</a:t>
            </a:r>
          </a:p>
          <a:p>
            <a:pPr>
              <a:buFont typeface="Wingdings" pitchFamily="2" charset="2"/>
              <a:buChar char="q"/>
            </a:pPr>
            <a:endParaRPr lang="en-IN" sz="2500" dirty="0">
              <a:solidFill>
                <a:schemeClr val="bg1"/>
              </a:solidFill>
              <a:latin typeface="Arial" pitchFamily="34" charset="0"/>
              <a:cs typeface="Arial" pitchFamily="34" charset="0"/>
            </a:endParaRPr>
          </a:p>
          <a:p>
            <a:pPr fontAlgn="base">
              <a:buFont typeface="Wingdings" pitchFamily="2" charset="2"/>
              <a:buChar char="q"/>
            </a:pPr>
            <a:endParaRPr lang="en-IN" sz="2500" cap="all"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1269" y="198072"/>
            <a:ext cx="12006184" cy="880110"/>
          </a:xfrm>
        </p:spPr>
        <p:txBody>
          <a:bodyPr>
            <a:normAutofit/>
          </a:bodyPr>
          <a:lstStyle/>
          <a:p>
            <a:pPr algn="ctr"/>
            <a:r>
              <a:rPr lang="en-IN" sz="3500" dirty="0">
                <a:solidFill>
                  <a:srgbClr val="FFFF00"/>
                </a:solidFill>
                <a:latin typeface="Arial Black" pitchFamily="34" charset="0"/>
              </a:rPr>
              <a:t>INTERNAL STRUCTURE OF LICHEN THALLUS</a:t>
            </a:r>
            <a:endParaRPr lang="en-IN" sz="3500" dirty="0">
              <a:solidFill>
                <a:srgbClr val="FFFF00"/>
              </a:solidFill>
              <a:latin typeface="Arial" pitchFamily="34" charset="0"/>
              <a:cs typeface="Arial" pitchFamily="34" charset="0"/>
            </a:endParaRPr>
          </a:p>
        </p:txBody>
      </p:sp>
      <p:sp>
        <p:nvSpPr>
          <p:cNvPr id="5" name="Content Placeholder 4"/>
          <p:cNvSpPr>
            <a:spLocks noGrp="1"/>
          </p:cNvSpPr>
          <p:nvPr>
            <p:ph idx="1"/>
          </p:nvPr>
        </p:nvSpPr>
        <p:spPr>
          <a:xfrm>
            <a:off x="284274" y="1105375"/>
            <a:ext cx="12006184" cy="5821847"/>
          </a:xfrm>
        </p:spPr>
        <p:txBody>
          <a:bodyPr>
            <a:normAutofit/>
          </a:bodyPr>
          <a:lstStyle/>
          <a:p>
            <a:pPr fontAlgn="base"/>
            <a:endParaRPr lang="en-IN" sz="2500" b="1" dirty="0">
              <a:solidFill>
                <a:schemeClr val="bg1"/>
              </a:solidFill>
              <a:latin typeface="Arial" pitchFamily="34" charset="0"/>
              <a:cs typeface="Arial" pitchFamily="34" charset="0"/>
            </a:endParaRPr>
          </a:p>
          <a:p>
            <a:pPr fontAlgn="base">
              <a:buClr>
                <a:schemeClr val="bg1"/>
              </a:buClr>
              <a:buNone/>
            </a:pPr>
            <a:r>
              <a:rPr lang="en-IN" sz="3000" b="1" dirty="0">
                <a:solidFill>
                  <a:srgbClr val="FFC000"/>
                </a:solidFill>
                <a:latin typeface="Arial" pitchFamily="34" charset="0"/>
                <a:cs typeface="Arial" pitchFamily="34" charset="0"/>
              </a:rPr>
              <a:t>(c) Medulla:</a:t>
            </a:r>
          </a:p>
          <a:p>
            <a:pPr fontAlgn="base">
              <a:buClr>
                <a:schemeClr val="bg1"/>
              </a:buClr>
              <a:buNone/>
            </a:pPr>
            <a:endParaRPr lang="en-IN" sz="3000" dirty="0">
              <a:solidFill>
                <a:srgbClr val="FFC000"/>
              </a:solidFill>
              <a:latin typeface="Arial" pitchFamily="34" charset="0"/>
              <a:cs typeface="Arial" pitchFamily="34" charset="0"/>
            </a:endParaRPr>
          </a:p>
          <a:p>
            <a:pPr marL="446694" indent="-446694" fontAlgn="base">
              <a:buClr>
                <a:schemeClr val="bg1"/>
              </a:buClr>
              <a:buFont typeface="Wingdings" pitchFamily="2" charset="2"/>
              <a:buChar char="q"/>
            </a:pPr>
            <a:r>
              <a:rPr lang="en-IN" sz="2500" dirty="0">
                <a:solidFill>
                  <a:schemeClr val="bg1"/>
                </a:solidFill>
                <a:latin typeface="Arial" pitchFamily="34" charset="0"/>
                <a:cs typeface="Arial" pitchFamily="34" charset="0"/>
              </a:rPr>
              <a:t>It forms the central core of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a:t>
            </a:r>
          </a:p>
          <a:p>
            <a:pPr marL="446694" indent="-446694" fontAlgn="base">
              <a:buClr>
                <a:schemeClr val="bg1"/>
              </a:buClr>
              <a:buFont typeface="Wingdings" pitchFamily="2" charset="2"/>
              <a:buChar char="q"/>
            </a:pPr>
            <a:r>
              <a:rPr lang="en-IN" sz="2500" dirty="0">
                <a:solidFill>
                  <a:schemeClr val="bg1"/>
                </a:solidFill>
                <a:latin typeface="Arial" pitchFamily="34" charset="0"/>
                <a:cs typeface="Arial" pitchFamily="34" charset="0"/>
              </a:rPr>
              <a:t>It is less compact and consists of loosely interwoven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with large spaces between them.</a:t>
            </a:r>
          </a:p>
          <a:p>
            <a:pPr marL="446694" indent="-446694" fontAlgn="base">
              <a:buClr>
                <a:schemeClr val="bg1"/>
              </a:buClr>
              <a:buFont typeface="Wingdings" pitchFamily="2" charset="2"/>
              <a:buChar char="q"/>
            </a:pPr>
            <a:r>
              <a:rPr lang="en-IN" sz="2500" dirty="0">
                <a:solidFill>
                  <a:schemeClr val="bg1"/>
                </a:solidFill>
                <a:latin typeface="Arial" pitchFamily="34" charset="0"/>
                <a:cs typeface="Arial" pitchFamily="34" charset="0"/>
              </a:rPr>
              <a:t> The fungal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in this region are scattered and usually have thick walls. </a:t>
            </a:r>
          </a:p>
          <a:p>
            <a:pPr marL="446694" indent="-446694" fontAlgn="base">
              <a:buClr>
                <a:schemeClr val="bg1"/>
              </a:buClr>
              <a:buFont typeface="Wingdings" pitchFamily="2" charset="2"/>
              <a:buChar char="q"/>
            </a:pPr>
            <a:r>
              <a:rPr lang="en-IN" sz="2500" dirty="0">
                <a:solidFill>
                  <a:schemeClr val="bg1"/>
                </a:solidFill>
                <a:latin typeface="Arial" pitchFamily="34" charset="0"/>
                <a:cs typeface="Arial" pitchFamily="34" charset="0"/>
              </a:rPr>
              <a:t>They run in all directions.</a:t>
            </a: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The central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of the </a:t>
            </a:r>
            <a:r>
              <a:rPr lang="en-IN" sz="2500" dirty="0" err="1">
                <a:solidFill>
                  <a:schemeClr val="bg1"/>
                </a:solidFill>
                <a:latin typeface="Arial" pitchFamily="34" charset="0"/>
                <a:cs typeface="Arial" pitchFamily="34" charset="0"/>
              </a:rPr>
              <a:t>medullary</a:t>
            </a:r>
            <a:r>
              <a:rPr lang="en-IN" sz="2500" dirty="0">
                <a:solidFill>
                  <a:schemeClr val="bg1"/>
                </a:solidFill>
                <a:latin typeface="Arial" pitchFamily="34" charset="0"/>
                <a:cs typeface="Arial" pitchFamily="34" charset="0"/>
              </a:rPr>
              <a:t> region usually run longitudinally.</a:t>
            </a: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 They become very thick in the region of the vein and thin at the margin. </a:t>
            </a:r>
          </a:p>
          <a:p>
            <a:pPr>
              <a:buClr>
                <a:schemeClr val="bg1"/>
              </a:buClr>
              <a:buFont typeface="Wingdings" pitchFamily="2" charset="2"/>
              <a:buChar char="q"/>
            </a:pPr>
            <a:endParaRPr lang="en-IN" sz="25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1269" y="198072"/>
            <a:ext cx="12006184" cy="880110"/>
          </a:xfrm>
        </p:spPr>
        <p:txBody>
          <a:bodyPr>
            <a:normAutofit/>
          </a:bodyPr>
          <a:lstStyle/>
          <a:p>
            <a:pPr algn="ctr"/>
            <a:r>
              <a:rPr lang="en-IN" sz="3500" dirty="0">
                <a:solidFill>
                  <a:srgbClr val="FFFF00"/>
                </a:solidFill>
                <a:latin typeface="Arial Black" pitchFamily="34" charset="0"/>
              </a:rPr>
              <a:t>INTERNAL STRUCTURE OF LICHEN THALLUS</a:t>
            </a:r>
            <a:endParaRPr lang="en-IN" sz="3500" dirty="0">
              <a:solidFill>
                <a:srgbClr val="FFFF00"/>
              </a:solidFill>
              <a:latin typeface="Arial" pitchFamily="34" charset="0"/>
              <a:cs typeface="Arial" pitchFamily="34" charset="0"/>
            </a:endParaRPr>
          </a:p>
        </p:txBody>
      </p:sp>
      <p:sp>
        <p:nvSpPr>
          <p:cNvPr id="5" name="Content Placeholder 4"/>
          <p:cNvSpPr>
            <a:spLocks noGrp="1"/>
          </p:cNvSpPr>
          <p:nvPr>
            <p:ph idx="1"/>
          </p:nvPr>
        </p:nvSpPr>
        <p:spPr/>
        <p:txBody>
          <a:bodyPr>
            <a:normAutofit lnSpcReduction="10000"/>
          </a:bodyPr>
          <a:lstStyle/>
          <a:p>
            <a:pPr fontAlgn="base">
              <a:buNone/>
            </a:pPr>
            <a:r>
              <a:rPr lang="en-IN" sz="3000" b="1" dirty="0">
                <a:solidFill>
                  <a:srgbClr val="FFC000"/>
                </a:solidFill>
                <a:latin typeface="Arial" pitchFamily="34" charset="0"/>
                <a:cs typeface="Arial" pitchFamily="34" charset="0"/>
              </a:rPr>
              <a:t>(d) Lower Cortex:</a:t>
            </a:r>
          </a:p>
          <a:p>
            <a:pPr fontAlgn="base">
              <a:buNone/>
            </a:pPr>
            <a:endParaRPr lang="en-IN" sz="3000" dirty="0">
              <a:solidFill>
                <a:srgbClr val="FFC000"/>
              </a:solidFill>
              <a:latin typeface="Arial" pitchFamily="34" charset="0"/>
              <a:cs typeface="Arial" pitchFamily="34" charset="0"/>
            </a:endParaRP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It forms the lower surface of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and is composed of densely compacted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a:t>
            </a: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 They may run perpendicular to the surface of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or parallel to it.</a:t>
            </a: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 Bundles of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a:t>
            </a:r>
            <a:r>
              <a:rPr lang="en-IN" sz="2500" b="1" dirty="0">
                <a:solidFill>
                  <a:srgbClr val="FFC000"/>
                </a:solidFill>
                <a:latin typeface="Arial" pitchFamily="34" charset="0"/>
                <a:cs typeface="Arial" pitchFamily="34" charset="0"/>
              </a:rPr>
              <a:t>(</a:t>
            </a:r>
            <a:r>
              <a:rPr lang="en-IN" sz="2500" b="1" dirty="0" err="1">
                <a:solidFill>
                  <a:srgbClr val="FFC000"/>
                </a:solidFill>
                <a:latin typeface="Arial" pitchFamily="34" charset="0"/>
                <a:cs typeface="Arial" pitchFamily="34" charset="0"/>
              </a:rPr>
              <a:t>rhizinae</a:t>
            </a:r>
            <a:r>
              <a:rPr lang="en-IN" sz="2500" b="1"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often arise from the surface of the lower cortex and penetrate the substratum to function as anchoring organs.</a:t>
            </a: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In some lichen species the lower cortex is absent.</a:t>
            </a: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 Its place is taken up by a thin sheet of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constituting the </a:t>
            </a:r>
            <a:r>
              <a:rPr lang="en-IN" sz="2500" b="1" dirty="0" err="1">
                <a:solidFill>
                  <a:srgbClr val="FFC000"/>
                </a:solidFill>
                <a:latin typeface="Arial" pitchFamily="34" charset="0"/>
                <a:cs typeface="Arial" pitchFamily="34" charset="0"/>
              </a:rPr>
              <a:t>hypothallus</a:t>
            </a:r>
            <a:r>
              <a:rPr lang="en-IN" sz="2500" b="1" dirty="0">
                <a:solidFill>
                  <a:srgbClr val="FFC000"/>
                </a:solidFill>
                <a:latin typeface="Arial" pitchFamily="34" charset="0"/>
                <a:cs typeface="Arial" pitchFamily="34" charset="0"/>
              </a:rPr>
              <a:t>.</a:t>
            </a:r>
          </a:p>
          <a:p>
            <a:pPr fontAlgn="base">
              <a:buClr>
                <a:schemeClr val="bg1"/>
              </a:buClr>
              <a:buFont typeface="Wingdings" pitchFamily="2" charset="2"/>
              <a:buChar char="q"/>
            </a:pPr>
            <a:r>
              <a:rPr lang="en-IN" sz="2500" dirty="0">
                <a:solidFill>
                  <a:schemeClr val="bg1"/>
                </a:solidFill>
                <a:latin typeface="Arial" pitchFamily="34" charset="0"/>
                <a:cs typeface="Arial" pitchFamily="34" charset="0"/>
              </a:rPr>
              <a:t> The </a:t>
            </a:r>
            <a:r>
              <a:rPr lang="en-IN" sz="2500" dirty="0" err="1">
                <a:solidFill>
                  <a:schemeClr val="bg1"/>
                </a:solidFill>
                <a:latin typeface="Arial" pitchFamily="34" charset="0"/>
                <a:cs typeface="Arial" pitchFamily="34" charset="0"/>
              </a:rPr>
              <a:t>rhizines</a:t>
            </a:r>
            <a:r>
              <a:rPr lang="en-IN" sz="2500" dirty="0">
                <a:solidFill>
                  <a:schemeClr val="bg1"/>
                </a:solidFill>
                <a:latin typeface="Arial" pitchFamily="34" charset="0"/>
                <a:cs typeface="Arial" pitchFamily="34" charset="0"/>
              </a:rPr>
              <a:t> in these species arise directly from the thicker part of the </a:t>
            </a:r>
            <a:r>
              <a:rPr lang="en-IN" sz="2500" dirty="0" err="1">
                <a:solidFill>
                  <a:schemeClr val="bg1"/>
                </a:solidFill>
                <a:latin typeface="Arial" pitchFamily="34" charset="0"/>
                <a:cs typeface="Arial" pitchFamily="34" charset="0"/>
              </a:rPr>
              <a:t>medullary</a:t>
            </a:r>
            <a:r>
              <a:rPr lang="en-IN" sz="2500" dirty="0">
                <a:solidFill>
                  <a:schemeClr val="bg1"/>
                </a:solidFill>
                <a:latin typeface="Arial" pitchFamily="34" charset="0"/>
                <a:cs typeface="Arial" pitchFamily="34" charset="0"/>
              </a:rPr>
              <a:t> region.</a:t>
            </a:r>
          </a:p>
          <a:p>
            <a:pPr>
              <a:buClr>
                <a:schemeClr val="bg1"/>
              </a:buClr>
              <a:buFont typeface="Wingdings" pitchFamily="2" charset="2"/>
              <a:buChar char="q"/>
            </a:pPr>
            <a:endParaRPr lang="en-IN" sz="25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 y="273681"/>
            <a:ext cx="12638088" cy="880110"/>
          </a:xfrm>
        </p:spPr>
        <p:txBody>
          <a:bodyPr>
            <a:noAutofit/>
          </a:bodyPr>
          <a:lstStyle/>
          <a:p>
            <a:pPr algn="ctr"/>
            <a:r>
              <a:rPr lang="en-IN" sz="3500" b="1" dirty="0">
                <a:solidFill>
                  <a:srgbClr val="FFFF00"/>
                </a:solidFill>
              </a:rPr>
              <a:t>Structures Associated with the Lichen </a:t>
            </a:r>
            <a:r>
              <a:rPr lang="en-IN" sz="3500" b="1" dirty="0" err="1">
                <a:solidFill>
                  <a:srgbClr val="FFFF00"/>
                </a:solidFill>
              </a:rPr>
              <a:t>Thallus</a:t>
            </a:r>
            <a:endParaRPr lang="en-IN" sz="3000" b="1" dirty="0">
              <a:solidFill>
                <a:srgbClr val="FFFF00"/>
              </a:solidFill>
              <a:latin typeface="Arial Black" pitchFamily="34" charset="0"/>
              <a:cs typeface="Arial" pitchFamily="34" charset="0"/>
            </a:endParaRPr>
          </a:p>
        </p:txBody>
      </p:sp>
      <p:sp>
        <p:nvSpPr>
          <p:cNvPr id="6" name="Rectangle 5"/>
          <p:cNvSpPr/>
          <p:nvPr/>
        </p:nvSpPr>
        <p:spPr>
          <a:xfrm>
            <a:off x="447156" y="1483416"/>
            <a:ext cx="11942827" cy="4808045"/>
          </a:xfrm>
          <a:prstGeom prst="rect">
            <a:avLst/>
          </a:prstGeom>
        </p:spPr>
        <p:txBody>
          <a:bodyPr wrap="square" lIns="113345" tIns="56673" rIns="113345" bIns="56673">
            <a:spAutoFit/>
          </a:bodyPr>
          <a:lstStyle/>
          <a:p>
            <a:pPr marL="446694" indent="-334528" fontAlgn="base">
              <a:buFont typeface="Wingdings" pitchFamily="2" charset="2"/>
              <a:buChar char="q"/>
            </a:pPr>
            <a:r>
              <a:rPr lang="en-IN" sz="2500" dirty="0">
                <a:solidFill>
                  <a:schemeClr val="bg1"/>
                </a:solidFill>
                <a:latin typeface="Arial" pitchFamily="34" charset="0"/>
                <a:cs typeface="Arial" pitchFamily="34" charset="0"/>
              </a:rPr>
              <a:t> Associated with the lichen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there are certain other vegetative   structures peculiar to lichens only.</a:t>
            </a:r>
          </a:p>
          <a:p>
            <a:pPr marL="446694" indent="-334528" fontAlgn="base"/>
            <a:endParaRPr lang="en-IN" sz="2500" dirty="0">
              <a:solidFill>
                <a:schemeClr val="bg1"/>
              </a:solidFill>
              <a:latin typeface="Arial" pitchFamily="34" charset="0"/>
              <a:cs typeface="Arial" pitchFamily="34" charset="0"/>
            </a:endParaRPr>
          </a:p>
          <a:p>
            <a:pPr marL="446694" indent="-334528" fontAlgn="base">
              <a:buFont typeface="Wingdings" pitchFamily="2" charset="2"/>
              <a:buChar char="q"/>
            </a:pPr>
            <a:r>
              <a:rPr lang="en-IN" sz="2500" b="1" dirty="0">
                <a:solidFill>
                  <a:schemeClr val="bg1"/>
                </a:solidFill>
                <a:latin typeface="Arial" pitchFamily="34" charset="0"/>
                <a:cs typeface="Arial" pitchFamily="34" charset="0"/>
              </a:rPr>
              <a:t>The most important or these are:</a:t>
            </a:r>
          </a:p>
          <a:p>
            <a:pPr marL="446694" indent="-334528" fontAlgn="base"/>
            <a:endParaRPr lang="en-IN" sz="2500" dirty="0">
              <a:solidFill>
                <a:schemeClr val="bg1"/>
              </a:solidFill>
              <a:latin typeface="Arial" pitchFamily="34" charset="0"/>
              <a:cs typeface="Arial" pitchFamily="34" charset="0"/>
            </a:endParaRPr>
          </a:p>
          <a:p>
            <a:pPr marL="678895" indent="-566729" fontAlgn="base">
              <a:buAutoNum type="arabicPeriod"/>
            </a:pPr>
            <a:r>
              <a:rPr lang="en-IN" sz="3000" b="1" dirty="0">
                <a:solidFill>
                  <a:srgbClr val="FFC000"/>
                </a:solidFill>
                <a:latin typeface="Arial" pitchFamily="34" charset="0"/>
                <a:cs typeface="Arial" pitchFamily="34" charset="0"/>
              </a:rPr>
              <a:t>Breathing Pores</a:t>
            </a:r>
          </a:p>
          <a:p>
            <a:pPr marL="678895" indent="-566729" fontAlgn="base">
              <a:buAutoNum type="arabicPeriod"/>
            </a:pPr>
            <a:r>
              <a:rPr lang="en-IN" sz="3000" b="1" dirty="0" err="1">
                <a:solidFill>
                  <a:srgbClr val="FFC000"/>
                </a:solidFill>
                <a:latin typeface="Arial" pitchFamily="34" charset="0"/>
                <a:cs typeface="Arial" pitchFamily="34" charset="0"/>
              </a:rPr>
              <a:t>Cyphellae</a:t>
            </a:r>
            <a:r>
              <a:rPr lang="en-IN" sz="3000" b="1" dirty="0">
                <a:solidFill>
                  <a:srgbClr val="FFC000"/>
                </a:solidFill>
                <a:latin typeface="Arial" pitchFamily="34" charset="0"/>
                <a:cs typeface="Arial" pitchFamily="34" charset="0"/>
              </a:rPr>
              <a:t> and </a:t>
            </a:r>
            <a:r>
              <a:rPr lang="en-IN" sz="3000" b="1" dirty="0" err="1">
                <a:solidFill>
                  <a:srgbClr val="FFC000"/>
                </a:solidFill>
                <a:latin typeface="Arial" pitchFamily="34" charset="0"/>
                <a:cs typeface="Arial" pitchFamily="34" charset="0"/>
              </a:rPr>
              <a:t>Pseudocyphellae</a:t>
            </a:r>
            <a:endParaRPr lang="en-IN" sz="3000" b="1" dirty="0">
              <a:solidFill>
                <a:srgbClr val="FFC000"/>
              </a:solidFill>
              <a:latin typeface="Arial" pitchFamily="34" charset="0"/>
              <a:cs typeface="Arial" pitchFamily="34" charset="0"/>
            </a:endParaRPr>
          </a:p>
          <a:p>
            <a:pPr marL="678895" indent="-566729" fontAlgn="base">
              <a:buFontTx/>
              <a:buAutoNum type="arabicPeriod"/>
            </a:pPr>
            <a:r>
              <a:rPr lang="en-IN" sz="3000" b="1" dirty="0" err="1">
                <a:solidFill>
                  <a:srgbClr val="FFC000"/>
                </a:solidFill>
                <a:latin typeface="Arial" pitchFamily="34" charset="0"/>
                <a:cs typeface="Arial" pitchFamily="34" charset="0"/>
              </a:rPr>
              <a:t>Cephalodia</a:t>
            </a:r>
            <a:endParaRPr lang="en-IN" sz="3000" dirty="0">
              <a:solidFill>
                <a:srgbClr val="FFC000"/>
              </a:solidFill>
              <a:latin typeface="Arial" pitchFamily="34" charset="0"/>
              <a:cs typeface="Arial" pitchFamily="34" charset="0"/>
            </a:endParaRPr>
          </a:p>
          <a:p>
            <a:pPr marL="678895" indent="-566729" fontAlgn="base">
              <a:buFontTx/>
              <a:buAutoNum type="arabicPeriod"/>
            </a:pPr>
            <a:r>
              <a:rPr lang="en-IN" sz="3000" b="1" dirty="0" err="1">
                <a:solidFill>
                  <a:srgbClr val="FFC000"/>
                </a:solidFill>
                <a:latin typeface="Arial" pitchFamily="34" charset="0"/>
                <a:cs typeface="Arial" pitchFamily="34" charset="0"/>
              </a:rPr>
              <a:t>Isidia</a:t>
            </a:r>
            <a:r>
              <a:rPr lang="en-IN" sz="3000" b="1" dirty="0">
                <a:solidFill>
                  <a:srgbClr val="FFC000"/>
                </a:solidFill>
                <a:latin typeface="Arial" pitchFamily="34" charset="0"/>
                <a:cs typeface="Arial" pitchFamily="34" charset="0"/>
              </a:rPr>
              <a:t> </a:t>
            </a:r>
          </a:p>
          <a:p>
            <a:pPr marL="678895" indent="-566729" fontAlgn="base">
              <a:buFontTx/>
              <a:buAutoNum type="arabicPeriod"/>
            </a:pPr>
            <a:r>
              <a:rPr lang="en-IN" sz="3000" b="1" dirty="0" err="1">
                <a:solidFill>
                  <a:srgbClr val="FFC000"/>
                </a:solidFill>
                <a:latin typeface="Arial" pitchFamily="34" charset="0"/>
                <a:cs typeface="Arial" pitchFamily="34" charset="0"/>
              </a:rPr>
              <a:t>Soredia</a:t>
            </a:r>
            <a:endParaRPr lang="en-IN" sz="3000" b="1" dirty="0">
              <a:solidFill>
                <a:srgbClr val="FFC000"/>
              </a:solidFill>
              <a:latin typeface="Arial" pitchFamily="34" charset="0"/>
              <a:cs typeface="Arial" pitchFamily="34" charset="0"/>
            </a:endParaRPr>
          </a:p>
          <a:p>
            <a:pPr marL="678895" indent="-566729" fontAlgn="base">
              <a:buAutoNum type="arabicPeriod"/>
            </a:pPr>
            <a:endParaRPr lang="en-IN" sz="30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48583" y="1256590"/>
            <a:ext cx="11942827" cy="4808045"/>
          </a:xfrm>
          <a:prstGeom prst="rect">
            <a:avLst/>
          </a:prstGeom>
        </p:spPr>
        <p:txBody>
          <a:bodyPr wrap="square" lIns="113345" tIns="56673" rIns="113345" bIns="56673">
            <a:spAutoFit/>
          </a:bodyPr>
          <a:lstStyle/>
          <a:p>
            <a:pPr marL="678895" indent="-566729" fontAlgn="base">
              <a:buAutoNum type="arabicPeriod"/>
            </a:pPr>
            <a:r>
              <a:rPr lang="en-IN" sz="3000" b="1" dirty="0">
                <a:solidFill>
                  <a:srgbClr val="FFC000"/>
                </a:solidFill>
                <a:latin typeface="Arial" pitchFamily="34" charset="0"/>
                <a:cs typeface="Arial" pitchFamily="34" charset="0"/>
              </a:rPr>
              <a:t>Breathing Pores:</a:t>
            </a:r>
          </a:p>
          <a:p>
            <a:pPr marL="678895" indent="-566729" fontAlgn="base">
              <a:buAutoNum type="arabicPeriod"/>
            </a:pPr>
            <a:endParaRPr lang="en-IN" sz="2500" dirty="0">
              <a:solidFill>
                <a:srgbClr val="FFC000"/>
              </a:solidFill>
              <a:latin typeface="Arial" pitchFamily="34" charset="0"/>
              <a:cs typeface="Arial" pitchFamily="34" charset="0"/>
            </a:endParaRPr>
          </a:p>
          <a:p>
            <a:pPr marL="669056" indent="-556891" fontAlgn="base">
              <a:buFont typeface="Wingdings" pitchFamily="2" charset="2"/>
              <a:buChar char="q"/>
            </a:pPr>
            <a:r>
              <a:rPr lang="en-IN" sz="2500" dirty="0">
                <a:solidFill>
                  <a:schemeClr val="bg1"/>
                </a:solidFill>
                <a:latin typeface="Arial" pitchFamily="34" charset="0"/>
                <a:cs typeface="Arial" pitchFamily="34" charset="0"/>
              </a:rPr>
              <a:t>In certain species of lichens particularly the foliose forms the compact     nature of the upper cortex is interrupted at </a:t>
            </a:r>
            <a:r>
              <a:rPr lang="en-IN" sz="2500" dirty="0" err="1">
                <a:solidFill>
                  <a:schemeClr val="bg1"/>
                </a:solidFill>
                <a:latin typeface="Arial" pitchFamily="34" charset="0"/>
                <a:cs typeface="Arial" pitchFamily="34" charset="0"/>
              </a:rPr>
              <a:t>inervals</a:t>
            </a:r>
            <a:r>
              <a:rPr lang="en-IN" sz="2500" dirty="0">
                <a:solidFill>
                  <a:schemeClr val="bg1"/>
                </a:solidFill>
                <a:latin typeface="Arial" pitchFamily="34" charset="0"/>
                <a:cs typeface="Arial" pitchFamily="34" charset="0"/>
              </a:rPr>
              <a:t>.</a:t>
            </a:r>
          </a:p>
          <a:p>
            <a:pPr marL="669056" indent="-556891" fontAlgn="base">
              <a:buFont typeface="Wingdings" pitchFamily="2" charset="2"/>
              <a:buChar char="q"/>
            </a:pPr>
            <a:endParaRPr lang="en-IN" sz="2500" dirty="0">
              <a:solidFill>
                <a:schemeClr val="bg1"/>
              </a:solidFill>
              <a:latin typeface="Arial" pitchFamily="34" charset="0"/>
              <a:cs typeface="Arial" pitchFamily="34" charset="0"/>
            </a:endParaRPr>
          </a:p>
          <a:p>
            <a:pPr marL="669056" indent="-556891" fontAlgn="base">
              <a:buFont typeface="Wingdings" pitchFamily="2" charset="2"/>
              <a:buChar char="q"/>
            </a:pPr>
            <a:r>
              <a:rPr lang="en-IN" sz="2500" dirty="0">
                <a:solidFill>
                  <a:schemeClr val="bg1"/>
                </a:solidFill>
                <a:latin typeface="Arial" pitchFamily="34" charset="0"/>
                <a:cs typeface="Arial" pitchFamily="34" charset="0"/>
              </a:rPr>
              <a:t>These areas are called </a:t>
            </a:r>
            <a:r>
              <a:rPr lang="en-IN" sz="2500" b="1" dirty="0">
                <a:solidFill>
                  <a:srgbClr val="FFC000"/>
                </a:solidFill>
                <a:latin typeface="Arial" pitchFamily="34" charset="0"/>
                <a:cs typeface="Arial" pitchFamily="34" charset="0"/>
              </a:rPr>
              <a:t>breathing pores</a:t>
            </a:r>
            <a:r>
              <a:rPr lang="en-IN" sz="2500" dirty="0">
                <a:solidFill>
                  <a:schemeClr val="bg1"/>
                </a:solidFill>
                <a:latin typeface="Arial" pitchFamily="34" charset="0"/>
                <a:cs typeface="Arial" pitchFamily="34" charset="0"/>
              </a:rPr>
              <a:t>. Here the   fungal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are loosely interwoven. </a:t>
            </a:r>
          </a:p>
          <a:p>
            <a:pPr marL="446694" indent="-334528" fontAlgn="base"/>
            <a:endParaRPr lang="en-IN" sz="2500" dirty="0">
              <a:solidFill>
                <a:schemeClr val="bg1"/>
              </a:solidFill>
              <a:latin typeface="Arial" pitchFamily="34" charset="0"/>
              <a:cs typeface="Arial" pitchFamily="34" charset="0"/>
            </a:endParaRPr>
          </a:p>
          <a:p>
            <a:pPr marL="669056" indent="-556891" fontAlgn="base">
              <a:buFont typeface="Wingdings" pitchFamily="2" charset="2"/>
              <a:buChar char="q"/>
            </a:pPr>
            <a:r>
              <a:rPr lang="en-IN" sz="2500" dirty="0">
                <a:solidFill>
                  <a:schemeClr val="bg1"/>
                </a:solidFill>
                <a:latin typeface="Arial" pitchFamily="34" charset="0"/>
                <a:cs typeface="Arial" pitchFamily="34" charset="0"/>
              </a:rPr>
              <a:t>The tissue beneath the breathing pore is more of less </a:t>
            </a:r>
            <a:r>
              <a:rPr lang="en-IN" sz="2500" dirty="0" err="1">
                <a:solidFill>
                  <a:schemeClr val="bg1"/>
                </a:solidFill>
                <a:latin typeface="Arial" pitchFamily="34" charset="0"/>
                <a:cs typeface="Arial" pitchFamily="34" charset="0"/>
              </a:rPr>
              <a:t>medullary</a:t>
            </a:r>
            <a:r>
              <a:rPr lang="en-IN" sz="2500" dirty="0">
                <a:solidFill>
                  <a:schemeClr val="bg1"/>
                </a:solidFill>
                <a:latin typeface="Arial" pitchFamily="34" charset="0"/>
                <a:cs typeface="Arial" pitchFamily="34" charset="0"/>
              </a:rPr>
              <a:t> in nature.</a:t>
            </a:r>
          </a:p>
          <a:p>
            <a:pPr marL="669056" indent="-556891" fontAlgn="base">
              <a:buFont typeface="Wingdings" pitchFamily="2" charset="2"/>
              <a:buChar char="q"/>
            </a:pPr>
            <a:endParaRPr lang="en-IN" sz="2500" dirty="0">
              <a:solidFill>
                <a:schemeClr val="bg1"/>
              </a:solidFill>
              <a:latin typeface="Arial" pitchFamily="34" charset="0"/>
              <a:cs typeface="Arial" pitchFamily="34" charset="0"/>
            </a:endParaRPr>
          </a:p>
          <a:p>
            <a:pPr marL="669056" indent="-556891" fontAlgn="base">
              <a:buFont typeface="Wingdings" pitchFamily="2" charset="2"/>
              <a:buChar char="q"/>
            </a:pPr>
            <a:r>
              <a:rPr lang="en-IN" sz="2500" dirty="0">
                <a:solidFill>
                  <a:schemeClr val="bg1"/>
                </a:solidFill>
                <a:latin typeface="Arial" pitchFamily="34" charset="0"/>
                <a:cs typeface="Arial" pitchFamily="34" charset="0"/>
              </a:rPr>
              <a:t>The breathing pores serve for </a:t>
            </a:r>
            <a:r>
              <a:rPr lang="en-IN" sz="2500" b="1" dirty="0">
                <a:solidFill>
                  <a:srgbClr val="FFC000"/>
                </a:solidFill>
                <a:latin typeface="Arial" pitchFamily="34" charset="0"/>
                <a:cs typeface="Arial" pitchFamily="34" charset="0"/>
              </a:rPr>
              <a:t>aeration</a:t>
            </a:r>
            <a:r>
              <a:rPr lang="en-IN" sz="2500" dirty="0">
                <a:solidFill>
                  <a:schemeClr val="bg1"/>
                </a:solidFill>
                <a:latin typeface="Arial" pitchFamily="34" charset="0"/>
                <a:cs typeface="Arial" pitchFamily="34" charset="0"/>
              </a:rPr>
              <a:t> and may be in level with the surface or raised on cone-like elevations on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a:t>
            </a:r>
          </a:p>
        </p:txBody>
      </p:sp>
      <p:sp>
        <p:nvSpPr>
          <p:cNvPr id="7" name="Rectangle 6"/>
          <p:cNvSpPr/>
          <p:nvPr/>
        </p:nvSpPr>
        <p:spPr>
          <a:xfrm>
            <a:off x="3" y="424901"/>
            <a:ext cx="12638088" cy="653062"/>
          </a:xfrm>
          <a:prstGeom prst="rect">
            <a:avLst/>
          </a:prstGeom>
        </p:spPr>
        <p:txBody>
          <a:bodyPr wrap="square" lIns="113345" tIns="56673" rIns="113345" bIns="56673">
            <a:spAutoFit/>
          </a:bodyPr>
          <a:lstStyle/>
          <a:p>
            <a:pPr algn="ctr"/>
            <a:r>
              <a:rPr lang="en-IN" sz="3500" b="1" dirty="0">
                <a:solidFill>
                  <a:srgbClr val="FFFF00"/>
                </a:solidFill>
              </a:rPr>
              <a:t>STRUCTURES ASSOCIATED WITH THE LICHEN THALLUS</a:t>
            </a:r>
            <a:endParaRPr lang="en-IN" sz="35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1269" y="198072"/>
            <a:ext cx="12006184" cy="880110"/>
          </a:xfrm>
        </p:spPr>
        <p:txBody>
          <a:bodyPr>
            <a:normAutofit/>
          </a:bodyPr>
          <a:lstStyle/>
          <a:p>
            <a:pPr algn="ctr"/>
            <a:r>
              <a:rPr lang="en-IN" sz="3500" b="1" dirty="0">
                <a:solidFill>
                  <a:srgbClr val="FFFF00"/>
                </a:solidFill>
              </a:rPr>
              <a:t>Structures Associated with the Lichen </a:t>
            </a:r>
            <a:r>
              <a:rPr lang="en-IN" sz="3500" b="1" dirty="0" err="1">
                <a:solidFill>
                  <a:srgbClr val="FFFF00"/>
                </a:solidFill>
              </a:rPr>
              <a:t>Thallus</a:t>
            </a:r>
            <a:endParaRPr lang="en-IN" sz="3500" dirty="0">
              <a:solidFill>
                <a:srgbClr val="FFFF00"/>
              </a:solidFill>
              <a:latin typeface="Arial" pitchFamily="34" charset="0"/>
              <a:cs typeface="Arial" pitchFamily="34" charset="0"/>
            </a:endParaRPr>
          </a:p>
        </p:txBody>
      </p:sp>
      <p:sp>
        <p:nvSpPr>
          <p:cNvPr id="6" name="Rectangle 5"/>
          <p:cNvSpPr/>
          <p:nvPr/>
        </p:nvSpPr>
        <p:spPr>
          <a:xfrm>
            <a:off x="0" y="1105377"/>
            <a:ext cx="7762838" cy="5654431"/>
          </a:xfrm>
          <a:prstGeom prst="rect">
            <a:avLst/>
          </a:prstGeom>
        </p:spPr>
        <p:txBody>
          <a:bodyPr wrap="square" lIns="113345" tIns="56673" rIns="113345" bIns="56673">
            <a:spAutoFit/>
          </a:bodyPr>
          <a:lstStyle/>
          <a:p>
            <a:pPr marL="446694" indent="-446694" fontAlgn="base"/>
            <a:r>
              <a:rPr lang="en-IN" sz="3000" b="1" dirty="0">
                <a:solidFill>
                  <a:srgbClr val="FFC000"/>
                </a:solidFill>
                <a:latin typeface="Arial" pitchFamily="34" charset="0"/>
                <a:cs typeface="Arial" pitchFamily="34" charset="0"/>
              </a:rPr>
              <a:t> 2. </a:t>
            </a:r>
            <a:r>
              <a:rPr lang="en-IN" sz="3000" b="1" dirty="0" err="1">
                <a:solidFill>
                  <a:srgbClr val="FFC000"/>
                </a:solidFill>
                <a:latin typeface="Arial" pitchFamily="34" charset="0"/>
                <a:cs typeface="Arial" pitchFamily="34" charset="0"/>
              </a:rPr>
              <a:t>Cyphellae</a:t>
            </a:r>
            <a:r>
              <a:rPr lang="en-IN" sz="3000" b="1" dirty="0">
                <a:solidFill>
                  <a:srgbClr val="FFC000"/>
                </a:solidFill>
                <a:latin typeface="Arial" pitchFamily="34" charset="0"/>
                <a:cs typeface="Arial" pitchFamily="34" charset="0"/>
              </a:rPr>
              <a:t> and </a:t>
            </a:r>
            <a:r>
              <a:rPr lang="en-IN" sz="3000" b="1" dirty="0" err="1">
                <a:solidFill>
                  <a:srgbClr val="FFC000"/>
                </a:solidFill>
                <a:latin typeface="Arial" pitchFamily="34" charset="0"/>
                <a:cs typeface="Arial" pitchFamily="34" charset="0"/>
              </a:rPr>
              <a:t>Pseudocyphellae</a:t>
            </a:r>
            <a:r>
              <a:rPr lang="en-IN" sz="3000" b="1" dirty="0">
                <a:solidFill>
                  <a:srgbClr val="FFC000"/>
                </a:solidFill>
                <a:latin typeface="Arial" pitchFamily="34" charset="0"/>
                <a:cs typeface="Arial" pitchFamily="34" charset="0"/>
              </a:rPr>
              <a:t>:</a:t>
            </a:r>
          </a:p>
          <a:p>
            <a:pPr marL="446694" indent="-446694" fontAlgn="base"/>
            <a:endParaRPr lang="en-IN" sz="3000" dirty="0">
              <a:solidFill>
                <a:srgbClr val="FFC000"/>
              </a:solidFill>
              <a:latin typeface="Arial" pitchFamily="34" charset="0"/>
              <a:cs typeface="Arial" pitchFamily="34" charset="0"/>
            </a:endParaRP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Aerating organs in the form of organised breaks also occur in the lower cortex of a few foliose forms</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Under the microscope each spot is seen as a roundish cavity or a concave circular depression. </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Here the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grow directly from the medulla and some rounded cells in a spore-like manner are attached at their tips.</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Such aerating pores may or may not have a definite border formed by the edge of the cortex.</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 In the former case they are called the </a:t>
            </a:r>
            <a:r>
              <a:rPr lang="en-IN" sz="2500" b="1" dirty="0" err="1">
                <a:solidFill>
                  <a:srgbClr val="FFC000"/>
                </a:solidFill>
                <a:latin typeface="Arial" pitchFamily="34" charset="0"/>
                <a:cs typeface="Arial" pitchFamily="34" charset="0"/>
              </a:rPr>
              <a:t>cyphellae</a:t>
            </a:r>
            <a:r>
              <a:rPr lang="en-IN" sz="2500" b="1"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and in the latter </a:t>
            </a:r>
            <a:r>
              <a:rPr lang="en-IN" sz="2500" b="1" dirty="0" err="1">
                <a:solidFill>
                  <a:srgbClr val="FFC000"/>
                </a:solidFill>
                <a:latin typeface="Arial" pitchFamily="34" charset="0"/>
                <a:cs typeface="Arial" pitchFamily="34" charset="0"/>
              </a:rPr>
              <a:t>pseudocyphellae</a:t>
            </a:r>
            <a:r>
              <a:rPr lang="en-IN" sz="2500" b="1" dirty="0">
                <a:solidFill>
                  <a:srgbClr val="FFC000"/>
                </a:solidFill>
                <a:latin typeface="Arial" pitchFamily="34" charset="0"/>
                <a:cs typeface="Arial" pitchFamily="34" charset="0"/>
              </a:rPr>
              <a:t>.</a:t>
            </a:r>
          </a:p>
        </p:txBody>
      </p:sp>
      <p:pic>
        <p:nvPicPr>
          <p:cNvPr id="2050" name="Picture 2" descr="http://cdn.biologydiscussion.com/wp-content/uploads/2016/11/clip_image004_thumb2-13.jpg"/>
          <p:cNvPicPr>
            <a:picLocks noChangeAspect="1" noChangeArrowheads="1"/>
          </p:cNvPicPr>
          <p:nvPr/>
        </p:nvPicPr>
        <p:blipFill>
          <a:blip r:embed="rId3" cstate="print"/>
          <a:srcRect/>
          <a:stretch>
            <a:fillRect/>
          </a:stretch>
        </p:blipFill>
        <p:spPr bwMode="auto">
          <a:xfrm>
            <a:off x="7651253" y="1256590"/>
            <a:ext cx="4639211" cy="579967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1269" y="198072"/>
            <a:ext cx="12006184" cy="880110"/>
          </a:xfrm>
        </p:spPr>
        <p:txBody>
          <a:bodyPr>
            <a:normAutofit/>
          </a:bodyPr>
          <a:lstStyle/>
          <a:p>
            <a:pPr algn="ctr"/>
            <a:r>
              <a:rPr lang="en-IN" sz="3500" b="1" dirty="0">
                <a:solidFill>
                  <a:srgbClr val="FFFF00"/>
                </a:solidFill>
              </a:rPr>
              <a:t>Structures Associated with the Lichen </a:t>
            </a:r>
            <a:r>
              <a:rPr lang="en-IN" sz="3500" b="1" dirty="0" err="1">
                <a:solidFill>
                  <a:srgbClr val="FFFF00"/>
                </a:solidFill>
              </a:rPr>
              <a:t>Thallus</a:t>
            </a:r>
            <a:endParaRPr lang="en-IN" sz="3500" dirty="0">
              <a:solidFill>
                <a:srgbClr val="FFFF00"/>
              </a:solidFill>
              <a:latin typeface="Arial" pitchFamily="34" charset="0"/>
              <a:cs typeface="Arial" pitchFamily="34" charset="0"/>
            </a:endParaRPr>
          </a:p>
        </p:txBody>
      </p:sp>
      <p:sp>
        <p:nvSpPr>
          <p:cNvPr id="6" name="Rectangle 5"/>
          <p:cNvSpPr/>
          <p:nvPr/>
        </p:nvSpPr>
        <p:spPr>
          <a:xfrm>
            <a:off x="347634" y="1332198"/>
            <a:ext cx="6319044" cy="5346654"/>
          </a:xfrm>
          <a:prstGeom prst="rect">
            <a:avLst/>
          </a:prstGeom>
        </p:spPr>
        <p:txBody>
          <a:bodyPr lIns="113345" tIns="56673" rIns="113345" bIns="56673">
            <a:spAutoFit/>
          </a:bodyPr>
          <a:lstStyle/>
          <a:p>
            <a:pPr fontAlgn="base"/>
            <a:r>
              <a:rPr lang="en-IN" sz="3000" b="1" dirty="0">
                <a:solidFill>
                  <a:srgbClr val="FFC000"/>
                </a:solidFill>
                <a:latin typeface="Arial" pitchFamily="34" charset="0"/>
                <a:cs typeface="Arial" pitchFamily="34" charset="0"/>
              </a:rPr>
              <a:t>3. </a:t>
            </a:r>
            <a:r>
              <a:rPr lang="en-IN" sz="3000" b="1" dirty="0" err="1">
                <a:solidFill>
                  <a:srgbClr val="FFC000"/>
                </a:solidFill>
                <a:latin typeface="Arial" pitchFamily="34" charset="0"/>
                <a:cs typeface="Arial" pitchFamily="34" charset="0"/>
              </a:rPr>
              <a:t>Cephalodia</a:t>
            </a:r>
            <a:r>
              <a:rPr lang="en-IN" sz="3000" b="1" dirty="0">
                <a:solidFill>
                  <a:srgbClr val="FFC000"/>
                </a:solidFill>
                <a:latin typeface="Arial" pitchFamily="34" charset="0"/>
                <a:cs typeface="Arial" pitchFamily="34" charset="0"/>
              </a:rPr>
              <a:t> :</a:t>
            </a:r>
          </a:p>
          <a:p>
            <a:pPr fontAlgn="base"/>
            <a:endParaRPr lang="en-IN" sz="3000" dirty="0">
              <a:solidFill>
                <a:srgbClr val="FFC000"/>
              </a:solidFill>
              <a:latin typeface="Arial" pitchFamily="34" charset="0"/>
              <a:cs typeface="Arial" pitchFamily="34" charset="0"/>
            </a:endParaRPr>
          </a:p>
          <a:p>
            <a:pPr marL="446694" indent="-446694" fontAlgn="base">
              <a:buFont typeface="Wingdings" pitchFamily="2" charset="2"/>
              <a:buChar char="q"/>
            </a:pPr>
            <a:r>
              <a:rPr lang="en-IN" sz="2800" dirty="0">
                <a:solidFill>
                  <a:schemeClr val="bg1"/>
                </a:solidFill>
                <a:latin typeface="Arial" pitchFamily="34" charset="0"/>
                <a:cs typeface="Arial" pitchFamily="34" charset="0"/>
              </a:rPr>
              <a:t>These are small, hard, dark-coloured, gall-like swellings on the free surface of some lichen </a:t>
            </a:r>
            <a:r>
              <a:rPr lang="en-IN" sz="2800" dirty="0" err="1">
                <a:solidFill>
                  <a:schemeClr val="bg1"/>
                </a:solidFill>
                <a:latin typeface="Arial" pitchFamily="34" charset="0"/>
                <a:cs typeface="Arial" pitchFamily="34" charset="0"/>
              </a:rPr>
              <a:t>thalli</a:t>
            </a:r>
            <a:r>
              <a:rPr lang="en-IN" sz="2800" dirty="0">
                <a:solidFill>
                  <a:schemeClr val="bg1"/>
                </a:solidFill>
                <a:latin typeface="Arial" pitchFamily="34" charset="0"/>
                <a:cs typeface="Arial" pitchFamily="34" charset="0"/>
              </a:rPr>
              <a:t>.</a:t>
            </a:r>
          </a:p>
          <a:p>
            <a:pPr marL="446694" indent="-446694" fontAlgn="base">
              <a:buClr>
                <a:schemeClr val="bg1"/>
              </a:buClr>
              <a:buFont typeface="Wingdings" pitchFamily="2" charset="2"/>
              <a:buChar char="q"/>
            </a:pPr>
            <a:r>
              <a:rPr lang="en-IN" sz="2800" dirty="0">
                <a:solidFill>
                  <a:schemeClr val="bg1"/>
                </a:solidFill>
                <a:latin typeface="Arial" pitchFamily="34" charset="0"/>
                <a:cs typeface="Arial" pitchFamily="34" charset="0"/>
              </a:rPr>
              <a:t>The </a:t>
            </a:r>
            <a:r>
              <a:rPr lang="en-IN" sz="2800" dirty="0" err="1">
                <a:solidFill>
                  <a:schemeClr val="bg1"/>
                </a:solidFill>
                <a:latin typeface="Arial" pitchFamily="34" charset="0"/>
                <a:cs typeface="Arial" pitchFamily="34" charset="0"/>
              </a:rPr>
              <a:t>cephalodium</a:t>
            </a:r>
            <a:r>
              <a:rPr lang="en-IN" sz="2800" dirty="0">
                <a:solidFill>
                  <a:schemeClr val="bg1"/>
                </a:solidFill>
                <a:latin typeface="Arial" pitchFamily="34" charset="0"/>
                <a:cs typeface="Arial" pitchFamily="34" charset="0"/>
              </a:rPr>
              <a:t> contains the same fungal hyphae as in the </a:t>
            </a:r>
            <a:r>
              <a:rPr lang="en-IN" sz="2800" dirty="0" err="1" smtClean="0">
                <a:solidFill>
                  <a:schemeClr val="bg1"/>
                </a:solidFill>
                <a:latin typeface="Arial" pitchFamily="34" charset="0"/>
                <a:cs typeface="Arial" pitchFamily="34" charset="0"/>
              </a:rPr>
              <a:t>thallus</a:t>
            </a:r>
            <a:r>
              <a:rPr lang="en-IN" sz="2800" dirty="0" smtClean="0">
                <a:solidFill>
                  <a:schemeClr val="bg1"/>
                </a:solidFill>
                <a:latin typeface="Arial" pitchFamily="34" charset="0"/>
                <a:cs typeface="Arial" pitchFamily="34" charset="0"/>
              </a:rPr>
              <a:t> </a:t>
            </a:r>
            <a:r>
              <a:rPr lang="en-IN" sz="2800" dirty="0">
                <a:solidFill>
                  <a:schemeClr val="bg1"/>
                </a:solidFill>
                <a:latin typeface="Arial" pitchFamily="34" charset="0"/>
                <a:cs typeface="Arial" pitchFamily="34" charset="0"/>
              </a:rPr>
              <a:t>but the algal component is always different.</a:t>
            </a:r>
          </a:p>
          <a:p>
            <a:pPr marL="446694" indent="-446694" fontAlgn="base">
              <a:buClr>
                <a:schemeClr val="bg1"/>
              </a:buClr>
              <a:buFont typeface="Wingdings" pitchFamily="2" charset="2"/>
              <a:buChar char="q"/>
            </a:pPr>
            <a:r>
              <a:rPr lang="en-IN" sz="2800" dirty="0">
                <a:solidFill>
                  <a:schemeClr val="bg1"/>
                </a:solidFill>
                <a:latin typeface="Arial" pitchFamily="34" charset="0"/>
                <a:cs typeface="Arial" pitchFamily="34" charset="0"/>
              </a:rPr>
              <a:t>Most </a:t>
            </a:r>
            <a:r>
              <a:rPr lang="en-IN" sz="2800" dirty="0" err="1">
                <a:solidFill>
                  <a:schemeClr val="bg1"/>
                </a:solidFill>
                <a:latin typeface="Arial" pitchFamily="34" charset="0"/>
                <a:cs typeface="Arial" pitchFamily="34" charset="0"/>
              </a:rPr>
              <a:t>cephalodia</a:t>
            </a:r>
            <a:r>
              <a:rPr lang="en-IN" sz="2800" dirty="0">
                <a:solidFill>
                  <a:schemeClr val="bg1"/>
                </a:solidFill>
                <a:latin typeface="Arial" pitchFamily="34" charset="0"/>
                <a:cs typeface="Arial" pitchFamily="34" charset="0"/>
              </a:rPr>
              <a:t> contain the blue green algae, so they can fix atmospheric nitrogen.</a:t>
            </a:r>
          </a:p>
        </p:txBody>
      </p:sp>
      <p:pic>
        <p:nvPicPr>
          <p:cNvPr id="1026" name="Picture 2" descr="Lichens">
            <a:hlinkClick r:id="rId3"/>
          </p:cNvPr>
          <p:cNvPicPr>
            <a:picLocks noChangeAspect="1" noChangeArrowheads="1"/>
          </p:cNvPicPr>
          <p:nvPr/>
        </p:nvPicPr>
        <p:blipFill>
          <a:blip r:embed="rId4" cstate="print"/>
          <a:srcRect/>
          <a:stretch>
            <a:fillRect/>
          </a:stretch>
        </p:blipFill>
        <p:spPr bwMode="auto">
          <a:xfrm>
            <a:off x="6617615" y="1325013"/>
            <a:ext cx="6070937" cy="537538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4274" y="198072"/>
            <a:ext cx="12006184" cy="880110"/>
          </a:xfrm>
        </p:spPr>
        <p:txBody>
          <a:bodyPr>
            <a:normAutofit/>
          </a:bodyPr>
          <a:lstStyle/>
          <a:p>
            <a:pPr algn="ctr"/>
            <a:r>
              <a:rPr lang="en-IN" sz="3500" b="1" dirty="0">
                <a:solidFill>
                  <a:srgbClr val="FFFF00"/>
                </a:solidFill>
              </a:rPr>
              <a:t>Structures Associated with the Lichen </a:t>
            </a:r>
            <a:r>
              <a:rPr lang="en-IN" sz="3500" b="1" dirty="0" err="1">
                <a:solidFill>
                  <a:srgbClr val="FFFF00"/>
                </a:solidFill>
              </a:rPr>
              <a:t>Thallus</a:t>
            </a:r>
            <a:endParaRPr lang="en-IN" sz="3500" dirty="0">
              <a:solidFill>
                <a:srgbClr val="FFFF00"/>
              </a:solidFill>
              <a:latin typeface="Arial" pitchFamily="34" charset="0"/>
              <a:cs typeface="Arial" pitchFamily="34" charset="0"/>
            </a:endParaRPr>
          </a:p>
        </p:txBody>
      </p:sp>
      <p:sp>
        <p:nvSpPr>
          <p:cNvPr id="6" name="Rectangle 5"/>
          <p:cNvSpPr/>
          <p:nvPr/>
        </p:nvSpPr>
        <p:spPr>
          <a:xfrm>
            <a:off x="248113" y="1008162"/>
            <a:ext cx="6568555" cy="6672305"/>
          </a:xfrm>
          <a:prstGeom prst="rect">
            <a:avLst/>
          </a:prstGeom>
        </p:spPr>
        <p:txBody>
          <a:bodyPr wrap="square" lIns="113345" tIns="56673" rIns="113345" bIns="56673">
            <a:spAutoFit/>
          </a:bodyPr>
          <a:lstStyle/>
          <a:p>
            <a:pPr fontAlgn="base"/>
            <a:r>
              <a:rPr lang="en-IN" sz="3000" b="1" dirty="0">
                <a:solidFill>
                  <a:srgbClr val="FFC000"/>
                </a:solidFill>
                <a:latin typeface="Arial" pitchFamily="34" charset="0"/>
                <a:cs typeface="Arial" pitchFamily="34" charset="0"/>
              </a:rPr>
              <a:t>4. </a:t>
            </a:r>
            <a:r>
              <a:rPr lang="en-IN" sz="3000" b="1" dirty="0" err="1">
                <a:solidFill>
                  <a:srgbClr val="FFC000"/>
                </a:solidFill>
                <a:latin typeface="Arial" pitchFamily="34" charset="0"/>
                <a:cs typeface="Arial" pitchFamily="34" charset="0"/>
              </a:rPr>
              <a:t>Isidia</a:t>
            </a:r>
            <a:r>
              <a:rPr lang="en-IN" sz="3000" b="1" dirty="0">
                <a:solidFill>
                  <a:srgbClr val="FFC000"/>
                </a:solidFill>
                <a:latin typeface="Arial" pitchFamily="34" charset="0"/>
                <a:cs typeface="Arial" pitchFamily="34" charset="0"/>
              </a:rPr>
              <a:t> :</a:t>
            </a:r>
          </a:p>
          <a:p>
            <a:pPr fontAlgn="base"/>
            <a:endParaRPr lang="en-IN" sz="3000" dirty="0">
              <a:solidFill>
                <a:srgbClr val="FFC000"/>
              </a:solidFill>
              <a:latin typeface="Arial" pitchFamily="34" charset="0"/>
              <a:cs typeface="Arial" pitchFamily="34" charset="0"/>
            </a:endParaRP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These are small outgrowths on the upper surface of the lichen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each consisting of an outer cortical layer followed by an algal layer of the same kind as in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 </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 </a:t>
            </a:r>
            <a:r>
              <a:rPr lang="en-IN" sz="2500" dirty="0" err="1">
                <a:solidFill>
                  <a:schemeClr val="bg1"/>
                </a:solidFill>
                <a:latin typeface="Arial" pitchFamily="34" charset="0"/>
                <a:cs typeface="Arial" pitchFamily="34" charset="0"/>
              </a:rPr>
              <a:t>isidia</a:t>
            </a:r>
            <a:r>
              <a:rPr lang="en-IN" sz="2500" dirty="0">
                <a:solidFill>
                  <a:schemeClr val="bg1"/>
                </a:solidFill>
                <a:latin typeface="Arial" pitchFamily="34" charset="0"/>
                <a:cs typeface="Arial" pitchFamily="34" charset="0"/>
              </a:rPr>
              <a:t> vary in form in different lichen species. They may be rod- shaped, cigar-shaped, tiny coral-like buds and scale-shaped. </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 chief function of </a:t>
            </a:r>
            <a:r>
              <a:rPr lang="en-IN" sz="2500" dirty="0" err="1">
                <a:solidFill>
                  <a:schemeClr val="bg1"/>
                </a:solidFill>
                <a:latin typeface="Arial" pitchFamily="34" charset="0"/>
                <a:cs typeface="Arial" pitchFamily="34" charset="0"/>
              </a:rPr>
              <a:t>isidia</a:t>
            </a:r>
            <a:r>
              <a:rPr lang="en-IN" sz="2500" dirty="0">
                <a:solidFill>
                  <a:schemeClr val="bg1"/>
                </a:solidFill>
                <a:latin typeface="Arial" pitchFamily="34" charset="0"/>
                <a:cs typeface="Arial" pitchFamily="34" charset="0"/>
              </a:rPr>
              <a:t> appears to increase the photosynthetic surface of the lichen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They also help in vegetative reproduction.</a:t>
            </a:r>
          </a:p>
          <a:p>
            <a:pPr marL="446694" indent="-446694" fontAlgn="base">
              <a:buFont typeface="Wingdings" pitchFamily="2" charset="2"/>
              <a:buChar char="q"/>
            </a:pPr>
            <a:endParaRPr lang="en-IN" sz="2500" dirty="0">
              <a:solidFill>
                <a:schemeClr val="bg1"/>
              </a:solidFill>
              <a:latin typeface="Arial" pitchFamily="34" charset="0"/>
              <a:cs typeface="Arial" pitchFamily="34" charset="0"/>
            </a:endParaRPr>
          </a:p>
        </p:txBody>
      </p:sp>
      <p:pic>
        <p:nvPicPr>
          <p:cNvPr id="38916" name="Picture 4" descr="http://cdn.biologydiscussion.com/wp-content/uploads/2016/11/clip_image010_thumb2-10.jpg"/>
          <p:cNvPicPr>
            <a:picLocks noChangeAspect="1" noChangeArrowheads="1"/>
          </p:cNvPicPr>
          <p:nvPr/>
        </p:nvPicPr>
        <p:blipFill>
          <a:blip r:embed="rId3" cstate="print"/>
          <a:srcRect/>
          <a:stretch>
            <a:fillRect/>
          </a:stretch>
        </p:blipFill>
        <p:spPr bwMode="auto">
          <a:xfrm>
            <a:off x="7015713" y="1484923"/>
            <a:ext cx="5374272" cy="54166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8110" y="1237774"/>
            <a:ext cx="12141874" cy="3730828"/>
          </a:xfrm>
          <a:prstGeom prst="rect">
            <a:avLst/>
          </a:prstGeom>
          <a:noFill/>
        </p:spPr>
        <p:txBody>
          <a:bodyPr wrap="square" lIns="113345" tIns="56673" rIns="113345" bIns="56673" rtlCol="0">
            <a:spAutoFit/>
          </a:bodyPr>
          <a:lstStyle/>
          <a:p>
            <a:r>
              <a:rPr lang="en-IN" sz="3000" dirty="0">
                <a:solidFill>
                  <a:srgbClr val="FFFF00"/>
                </a:solidFill>
                <a:latin typeface="Arial Black" pitchFamily="34" charset="0"/>
              </a:rPr>
              <a:t> DISTRIBUTION:</a:t>
            </a:r>
          </a:p>
          <a:p>
            <a:endParaRPr lang="en-IN" sz="3000" dirty="0">
              <a:solidFill>
                <a:srgbClr val="FFFF00"/>
              </a:solidFill>
              <a:latin typeface="Arial Black" pitchFamily="34" charset="0"/>
            </a:endParaRPr>
          </a:p>
          <a:p>
            <a:pPr>
              <a:buFont typeface="Wingdings" pitchFamily="2" charset="2"/>
              <a:buChar char="q"/>
            </a:pPr>
            <a:r>
              <a:rPr lang="en-IN" sz="2500" dirty="0">
                <a:solidFill>
                  <a:schemeClr val="bg1"/>
                </a:solidFill>
                <a:latin typeface="Arial" pitchFamily="34" charset="0"/>
                <a:cs typeface="Arial" pitchFamily="34" charset="0"/>
              </a:rPr>
              <a:t> World wide distribution, about 500 genera and 13500spp.</a:t>
            </a:r>
          </a:p>
          <a:p>
            <a:pPr>
              <a:buFont typeface="Wingdings" pitchFamily="2" charset="2"/>
              <a:buChar char="q"/>
            </a:pPr>
            <a:endParaRPr lang="en-IN" sz="2500" dirty="0">
              <a:solidFill>
                <a:schemeClr val="bg1"/>
              </a:solidFill>
              <a:latin typeface="Arial" pitchFamily="34" charset="0"/>
              <a:cs typeface="Arial" pitchFamily="34" charset="0"/>
            </a:endParaRPr>
          </a:p>
          <a:p>
            <a:pPr>
              <a:buFont typeface="Wingdings" pitchFamily="2" charset="2"/>
              <a:buChar char="q"/>
            </a:pPr>
            <a:r>
              <a:rPr lang="en-IN" sz="2500" dirty="0">
                <a:solidFill>
                  <a:schemeClr val="bg1"/>
                </a:solidFill>
                <a:latin typeface="Arial" pitchFamily="34" charset="0"/>
                <a:cs typeface="Arial" pitchFamily="34" charset="0"/>
              </a:rPr>
              <a:t> Lichens do not grow near polluted areas.</a:t>
            </a:r>
          </a:p>
          <a:p>
            <a:pPr>
              <a:buFont typeface="Wingdings" pitchFamily="2" charset="2"/>
              <a:buChar char="q"/>
            </a:pPr>
            <a:endParaRPr lang="en-IN" sz="2500" dirty="0">
              <a:solidFill>
                <a:schemeClr val="bg1"/>
              </a:solidFill>
              <a:latin typeface="Arial" pitchFamily="34" charset="0"/>
              <a:cs typeface="Arial" pitchFamily="34" charset="0"/>
            </a:endParaRPr>
          </a:p>
          <a:p>
            <a:pPr marL="334528" indent="-334528">
              <a:buFont typeface="Wingdings" pitchFamily="2" charset="2"/>
              <a:buChar char="q"/>
            </a:pPr>
            <a:r>
              <a:rPr lang="en-IN" sz="2500" dirty="0">
                <a:solidFill>
                  <a:schemeClr val="bg1"/>
                </a:solidFill>
                <a:latin typeface="Arial" pitchFamily="34" charset="0"/>
                <a:cs typeface="Arial" pitchFamily="34" charset="0"/>
              </a:rPr>
              <a:t>So Lichens are </a:t>
            </a:r>
            <a:r>
              <a:rPr lang="en-IN" sz="2500" dirty="0">
                <a:solidFill>
                  <a:srgbClr val="FFC000"/>
                </a:solidFill>
                <a:latin typeface="Arial" pitchFamily="34" charset="0"/>
                <a:cs typeface="Arial" pitchFamily="34" charset="0"/>
              </a:rPr>
              <a:t>indicators of pollution.</a:t>
            </a:r>
          </a:p>
          <a:p>
            <a:pPr marL="334528" indent="-334528">
              <a:buFont typeface="Wingdings" pitchFamily="2" charset="2"/>
              <a:buChar char="q"/>
            </a:pPr>
            <a:endParaRPr lang="en-IN" sz="2500" dirty="0">
              <a:solidFill>
                <a:schemeClr val="bg1"/>
              </a:solidFill>
              <a:latin typeface="Arial" pitchFamily="34" charset="0"/>
              <a:cs typeface="Arial" pitchFamily="34" charset="0"/>
            </a:endParaRPr>
          </a:p>
          <a:p>
            <a:pPr marL="334528" indent="-334528">
              <a:buFont typeface="Wingdings" pitchFamily="2" charset="2"/>
              <a:buChar char="q"/>
            </a:pPr>
            <a:r>
              <a:rPr lang="en-IN" sz="2500" dirty="0">
                <a:solidFill>
                  <a:schemeClr val="bg1"/>
                </a:solidFill>
                <a:latin typeface="Arial" pitchFamily="34" charset="0"/>
                <a:cs typeface="Arial" pitchFamily="34" charset="0"/>
              </a:rPr>
              <a:t>They can tolerate extreme heat and can bury in snow for long years</a:t>
            </a:r>
            <a:r>
              <a:rPr lang="en-IN" sz="2500" dirty="0" smtClean="0">
                <a:solidFill>
                  <a:schemeClr val="bg1"/>
                </a:solidFill>
                <a:latin typeface="Arial" pitchFamily="34" charset="0"/>
                <a:cs typeface="Arial" pitchFamily="34" charset="0"/>
              </a:rPr>
              <a:t>.</a:t>
            </a:r>
            <a:endParaRPr lang="en-IN" sz="25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48587" y="1634636"/>
            <a:ext cx="6269984" cy="4752261"/>
          </a:xfrm>
        </p:spPr>
        <p:txBody>
          <a:bodyPr>
            <a:normAutofit lnSpcReduction="10000"/>
          </a:bodyPr>
          <a:lstStyle/>
          <a:p>
            <a:pPr>
              <a:buClr>
                <a:schemeClr val="bg1"/>
              </a:buClr>
              <a:buNone/>
            </a:pPr>
            <a:r>
              <a:rPr lang="en-IN" sz="3000" b="1" dirty="0">
                <a:solidFill>
                  <a:srgbClr val="FFC000"/>
                </a:solidFill>
                <a:latin typeface="Arial" pitchFamily="34" charset="0"/>
                <a:cs typeface="Arial" pitchFamily="34" charset="0"/>
              </a:rPr>
              <a:t>5. </a:t>
            </a:r>
            <a:r>
              <a:rPr lang="en-IN" sz="3000" b="1" dirty="0" err="1">
                <a:solidFill>
                  <a:srgbClr val="FFC000"/>
                </a:solidFill>
                <a:latin typeface="Arial" pitchFamily="34" charset="0"/>
                <a:cs typeface="Arial" pitchFamily="34" charset="0"/>
              </a:rPr>
              <a:t>Soredia</a:t>
            </a:r>
            <a:r>
              <a:rPr lang="en-IN" sz="3000" b="1" dirty="0">
                <a:solidFill>
                  <a:srgbClr val="FFC000"/>
                </a:solidFill>
                <a:latin typeface="Arial" pitchFamily="34" charset="0"/>
                <a:cs typeface="Arial" pitchFamily="34" charset="0"/>
              </a:rPr>
              <a:t>:</a:t>
            </a:r>
          </a:p>
          <a:p>
            <a:pPr>
              <a:buClr>
                <a:schemeClr val="bg1"/>
              </a:buClr>
              <a:buNone/>
            </a:pPr>
            <a:endParaRPr lang="en-IN" sz="3000" b="1" dirty="0">
              <a:solidFill>
                <a:srgbClr val="FFC000"/>
              </a:solidFill>
              <a:latin typeface="Arial" pitchFamily="34" charset="0"/>
              <a:cs typeface="Arial" pitchFamily="34" charset="0"/>
            </a:endParaRPr>
          </a:p>
          <a:p>
            <a:pPr>
              <a:buClr>
                <a:schemeClr val="bg1"/>
              </a:buClr>
              <a:buFont typeface="Wingdings" pitchFamily="2" charset="2"/>
              <a:buChar char="q"/>
            </a:pPr>
            <a:r>
              <a:rPr lang="en-IN" sz="2500" b="1" dirty="0">
                <a:solidFill>
                  <a:schemeClr val="bg1"/>
                </a:solidFill>
                <a:latin typeface="Arial" pitchFamily="34" charset="0"/>
                <a:cs typeface="Arial" pitchFamily="34" charset="0"/>
              </a:rPr>
              <a:t>These are separable clumps of few algal cells closely envelop by fungal </a:t>
            </a:r>
            <a:r>
              <a:rPr lang="en-IN" sz="2500" b="1" dirty="0" err="1">
                <a:solidFill>
                  <a:schemeClr val="bg1"/>
                </a:solidFill>
                <a:latin typeface="Arial" pitchFamily="34" charset="0"/>
                <a:cs typeface="Arial" pitchFamily="34" charset="0"/>
              </a:rPr>
              <a:t>hyphae</a:t>
            </a:r>
            <a:r>
              <a:rPr lang="en-IN" sz="2500" b="1" dirty="0">
                <a:solidFill>
                  <a:schemeClr val="bg1"/>
                </a:solidFill>
                <a:latin typeface="Arial" pitchFamily="34" charset="0"/>
                <a:cs typeface="Arial" pitchFamily="34" charset="0"/>
              </a:rPr>
              <a:t>.</a:t>
            </a:r>
          </a:p>
          <a:p>
            <a:pPr>
              <a:buClr>
                <a:schemeClr val="bg1"/>
              </a:buClr>
              <a:buFont typeface="Wingdings" pitchFamily="2" charset="2"/>
              <a:buChar char="q"/>
            </a:pPr>
            <a:r>
              <a:rPr lang="en-IN" sz="2500" b="1" dirty="0">
                <a:solidFill>
                  <a:schemeClr val="bg1"/>
                </a:solidFill>
                <a:latin typeface="Arial" pitchFamily="34" charset="0"/>
                <a:cs typeface="Arial" pitchFamily="34" charset="0"/>
              </a:rPr>
              <a:t>They range from 25 micron -100 micron in diameter.</a:t>
            </a:r>
          </a:p>
          <a:p>
            <a:pPr>
              <a:buClr>
                <a:schemeClr val="bg1"/>
              </a:buClr>
              <a:buFont typeface="Wingdings" pitchFamily="2" charset="2"/>
              <a:buChar char="q"/>
            </a:pPr>
            <a:r>
              <a:rPr lang="en-IN" sz="2500" b="1" dirty="0">
                <a:solidFill>
                  <a:schemeClr val="bg1"/>
                </a:solidFill>
                <a:latin typeface="Arial" pitchFamily="34" charset="0"/>
                <a:cs typeface="Arial" pitchFamily="34" charset="0"/>
              </a:rPr>
              <a:t>They originate in medulla and algal layer. </a:t>
            </a:r>
          </a:p>
          <a:p>
            <a:pPr>
              <a:buClr>
                <a:schemeClr val="bg1"/>
              </a:buClr>
              <a:buFont typeface="Wingdings" pitchFamily="2" charset="2"/>
              <a:buChar char="q"/>
            </a:pPr>
            <a:r>
              <a:rPr lang="en-IN" sz="2500" b="1" dirty="0">
                <a:solidFill>
                  <a:schemeClr val="bg1"/>
                </a:solidFill>
                <a:latin typeface="Arial" pitchFamily="34" charset="0"/>
                <a:cs typeface="Arial" pitchFamily="34" charset="0"/>
              </a:rPr>
              <a:t>They come out through pores or cracks in the cortex.</a:t>
            </a:r>
            <a:r>
              <a:rPr lang="en-IN" sz="2500" b="1" dirty="0">
                <a:solidFill>
                  <a:schemeClr val="bg1"/>
                </a:solidFill>
                <a:latin typeface="Webdings" pitchFamily="18" charset="2"/>
                <a:cs typeface="Arial" pitchFamily="34" charset="0"/>
              </a:rPr>
              <a:t> </a:t>
            </a:r>
          </a:p>
        </p:txBody>
      </p:sp>
      <p:sp>
        <p:nvSpPr>
          <p:cNvPr id="39938" name="AutoShape 2" descr="Image result for photo of soredia of lichen"/>
          <p:cNvSpPr>
            <a:spLocks noChangeAspect="1" noChangeArrowheads="1"/>
          </p:cNvSpPr>
          <p:nvPr/>
        </p:nvSpPr>
        <p:spPr bwMode="auto">
          <a:xfrm>
            <a:off x="215023" y="-151683"/>
            <a:ext cx="421270" cy="320041"/>
          </a:xfrm>
          <a:prstGeom prst="rect">
            <a:avLst/>
          </a:prstGeom>
          <a:noFill/>
        </p:spPr>
        <p:txBody>
          <a:bodyPr vert="horz" wrap="square" lIns="113345" tIns="56673" rIns="113345" bIns="56673" numCol="1" anchor="t" anchorCtr="0" compatLnSpc="1">
            <a:prstTxWarp prst="textNoShape">
              <a:avLst/>
            </a:prstTxWarp>
          </a:bodyPr>
          <a:lstStyle/>
          <a:p>
            <a:endParaRPr lang="en-IN"/>
          </a:p>
        </p:txBody>
      </p:sp>
      <p:sp>
        <p:nvSpPr>
          <p:cNvPr id="39940" name="AutoShape 4" descr="Image result for photo of soredia of lichen"/>
          <p:cNvSpPr>
            <a:spLocks noChangeAspect="1" noChangeArrowheads="1"/>
          </p:cNvSpPr>
          <p:nvPr/>
        </p:nvSpPr>
        <p:spPr bwMode="auto">
          <a:xfrm>
            <a:off x="215023" y="-151683"/>
            <a:ext cx="421270" cy="320041"/>
          </a:xfrm>
          <a:prstGeom prst="rect">
            <a:avLst/>
          </a:prstGeom>
          <a:noFill/>
        </p:spPr>
        <p:txBody>
          <a:bodyPr vert="horz" wrap="square" lIns="113345" tIns="56673" rIns="113345" bIns="56673" numCol="1" anchor="t" anchorCtr="0" compatLnSpc="1">
            <a:prstTxWarp prst="textNoShape">
              <a:avLst/>
            </a:prstTxWarp>
          </a:bodyPr>
          <a:lstStyle/>
          <a:p>
            <a:endParaRPr lang="en-IN"/>
          </a:p>
        </p:txBody>
      </p:sp>
      <p:sp>
        <p:nvSpPr>
          <p:cNvPr id="39942" name="AutoShape 6" descr="Image result for photo of soredia of lichen"/>
          <p:cNvSpPr>
            <a:spLocks noChangeAspect="1" noChangeArrowheads="1"/>
          </p:cNvSpPr>
          <p:nvPr/>
        </p:nvSpPr>
        <p:spPr bwMode="auto">
          <a:xfrm>
            <a:off x="215023" y="-151683"/>
            <a:ext cx="421270" cy="320041"/>
          </a:xfrm>
          <a:prstGeom prst="rect">
            <a:avLst/>
          </a:prstGeom>
          <a:noFill/>
        </p:spPr>
        <p:txBody>
          <a:bodyPr vert="horz" wrap="square" lIns="113345" tIns="56673" rIns="113345" bIns="56673" numCol="1" anchor="t" anchorCtr="0" compatLnSpc="1">
            <a:prstTxWarp prst="textNoShape">
              <a:avLst/>
            </a:prstTxWarp>
          </a:bodyPr>
          <a:lstStyle/>
          <a:p>
            <a:endParaRPr lang="en-IN"/>
          </a:p>
        </p:txBody>
      </p:sp>
      <p:sp>
        <p:nvSpPr>
          <p:cNvPr id="39944" name="AutoShape 8" descr="Image result for photo of soredia of lichen"/>
          <p:cNvSpPr>
            <a:spLocks noChangeAspect="1" noChangeArrowheads="1"/>
          </p:cNvSpPr>
          <p:nvPr/>
        </p:nvSpPr>
        <p:spPr bwMode="auto">
          <a:xfrm>
            <a:off x="215023" y="-151683"/>
            <a:ext cx="421270" cy="320041"/>
          </a:xfrm>
          <a:prstGeom prst="rect">
            <a:avLst/>
          </a:prstGeom>
          <a:noFill/>
        </p:spPr>
        <p:txBody>
          <a:bodyPr vert="horz" wrap="square" lIns="113345" tIns="56673" rIns="113345" bIns="56673" numCol="1" anchor="t" anchorCtr="0" compatLnSpc="1">
            <a:prstTxWarp prst="textNoShape">
              <a:avLst/>
            </a:prstTxWarp>
          </a:bodyPr>
          <a:lstStyle/>
          <a:p>
            <a:endParaRPr lang="en-IN"/>
          </a:p>
        </p:txBody>
      </p:sp>
      <p:pic>
        <p:nvPicPr>
          <p:cNvPr id="39945" name="Picture 9" descr="C:\Users\Dr. Khagendra K Nath\Desktop\lichen photo\download (4)a.jpg"/>
          <p:cNvPicPr>
            <a:picLocks noChangeAspect="1" noChangeArrowheads="1"/>
          </p:cNvPicPr>
          <p:nvPr/>
        </p:nvPicPr>
        <p:blipFill>
          <a:blip r:embed="rId3" cstate="print"/>
          <a:srcRect/>
          <a:stretch>
            <a:fillRect/>
          </a:stretch>
        </p:blipFill>
        <p:spPr bwMode="auto">
          <a:xfrm>
            <a:off x="6595988" y="1861457"/>
            <a:ext cx="5793999" cy="4660252"/>
          </a:xfrm>
          <a:prstGeom prst="rect">
            <a:avLst/>
          </a:prstGeom>
          <a:noFill/>
        </p:spPr>
      </p:pic>
      <p:sp>
        <p:nvSpPr>
          <p:cNvPr id="9" name="Title 8"/>
          <p:cNvSpPr>
            <a:spLocks noGrp="1"/>
          </p:cNvSpPr>
          <p:nvPr>
            <p:ph type="title"/>
          </p:nvPr>
        </p:nvSpPr>
        <p:spPr>
          <a:xfrm>
            <a:off x="3" y="424897"/>
            <a:ext cx="12638088" cy="880110"/>
          </a:xfrm>
        </p:spPr>
        <p:txBody>
          <a:bodyPr>
            <a:normAutofit/>
          </a:bodyPr>
          <a:lstStyle/>
          <a:p>
            <a:pPr algn="ctr"/>
            <a:r>
              <a:rPr lang="en-IN" sz="3500" b="1" dirty="0">
                <a:solidFill>
                  <a:srgbClr val="FFFF00"/>
                </a:solidFill>
              </a:rPr>
              <a:t>Structures Associated with the Lichen </a:t>
            </a:r>
            <a:r>
              <a:rPr lang="en-IN" sz="3500" b="1" dirty="0" err="1">
                <a:solidFill>
                  <a:srgbClr val="FFFF00"/>
                </a:solidFill>
              </a:rPr>
              <a:t>Thallus</a:t>
            </a:r>
            <a:endParaRPr lang="en-IN" sz="35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1269" y="225263"/>
            <a:ext cx="12006184" cy="880110"/>
          </a:xfrm>
        </p:spPr>
        <p:txBody>
          <a:bodyPr>
            <a:normAutofit/>
          </a:bodyPr>
          <a:lstStyle/>
          <a:p>
            <a:pPr algn="ctr"/>
            <a:r>
              <a:rPr lang="en-IN" sz="4000" dirty="0">
                <a:solidFill>
                  <a:srgbClr val="FFFF00"/>
                </a:solidFill>
                <a:latin typeface="Arial Black" pitchFamily="34" charset="0"/>
              </a:rPr>
              <a:t>REPRODUCTION OF LICHEN</a:t>
            </a:r>
            <a:endParaRPr lang="en-IN" sz="4000" dirty="0">
              <a:solidFill>
                <a:srgbClr val="FFFF00"/>
              </a:solidFill>
              <a:latin typeface="Arial" pitchFamily="34" charset="0"/>
              <a:cs typeface="Arial" pitchFamily="34" charset="0"/>
            </a:endParaRPr>
          </a:p>
        </p:txBody>
      </p:sp>
      <p:sp>
        <p:nvSpPr>
          <p:cNvPr id="5" name="Content Placeholder 4"/>
          <p:cNvSpPr>
            <a:spLocks noGrp="1"/>
          </p:cNvSpPr>
          <p:nvPr>
            <p:ph idx="1"/>
          </p:nvPr>
        </p:nvSpPr>
        <p:spPr>
          <a:xfrm>
            <a:off x="421269" y="1332201"/>
            <a:ext cx="12006184" cy="4752261"/>
          </a:xfrm>
        </p:spPr>
        <p:txBody>
          <a:bodyPr>
            <a:normAutofit fontScale="85000" lnSpcReduction="10000"/>
          </a:bodyPr>
          <a:lstStyle/>
          <a:p>
            <a:pPr marL="0" indent="0">
              <a:buNone/>
            </a:pPr>
            <a:r>
              <a:rPr lang="en-IN" sz="3000" dirty="0">
                <a:solidFill>
                  <a:schemeClr val="bg1"/>
                </a:solidFill>
                <a:latin typeface="Arial" pitchFamily="34" charset="0"/>
                <a:cs typeface="Arial" pitchFamily="34" charset="0"/>
              </a:rPr>
              <a:t>Lichen reproduces </a:t>
            </a:r>
            <a:r>
              <a:rPr lang="en-IN" sz="3000" dirty="0" err="1">
                <a:solidFill>
                  <a:schemeClr val="bg1"/>
                </a:solidFill>
                <a:latin typeface="Arial" pitchFamily="34" charset="0"/>
                <a:cs typeface="Arial" pitchFamily="34" charset="0"/>
              </a:rPr>
              <a:t>vegetatively</a:t>
            </a:r>
            <a:r>
              <a:rPr lang="en-IN" sz="3000" dirty="0">
                <a:solidFill>
                  <a:schemeClr val="bg1"/>
                </a:solidFill>
                <a:latin typeface="Arial" pitchFamily="34" charset="0"/>
                <a:cs typeface="Arial" pitchFamily="34" charset="0"/>
              </a:rPr>
              <a:t>, asexually and sexually</a:t>
            </a:r>
          </a:p>
          <a:p>
            <a:pPr marL="0" indent="0">
              <a:buNone/>
            </a:pPr>
            <a:endParaRPr lang="en-IN" sz="3000" dirty="0">
              <a:solidFill>
                <a:schemeClr val="bg1"/>
              </a:solidFill>
              <a:latin typeface="Arial" pitchFamily="34" charset="0"/>
              <a:cs typeface="Arial" pitchFamily="34" charset="0"/>
            </a:endParaRPr>
          </a:p>
          <a:p>
            <a:pPr marL="0" indent="0">
              <a:buNone/>
            </a:pPr>
            <a:r>
              <a:rPr lang="en-IN" sz="3200" b="1" dirty="0">
                <a:solidFill>
                  <a:srgbClr val="FFC000"/>
                </a:solidFill>
                <a:latin typeface="Arial" pitchFamily="34" charset="0"/>
                <a:cs typeface="Arial" pitchFamily="34" charset="0"/>
              </a:rPr>
              <a:t>Vegetative reproduction :</a:t>
            </a:r>
          </a:p>
          <a:p>
            <a:pPr marL="0" indent="0">
              <a:buSzPct val="73000"/>
              <a:buNone/>
            </a:pPr>
            <a:r>
              <a:rPr lang="en-IN" sz="3000" b="1" dirty="0">
                <a:solidFill>
                  <a:srgbClr val="FFC000"/>
                </a:solidFill>
                <a:latin typeface="Arial" pitchFamily="34" charset="0"/>
                <a:cs typeface="Arial" pitchFamily="34" charset="0"/>
              </a:rPr>
              <a:t> </a:t>
            </a:r>
          </a:p>
          <a:p>
            <a:pPr marL="556891" indent="-334528">
              <a:buClr>
                <a:schemeClr val="bg1"/>
              </a:buClr>
              <a:buFont typeface="Wingdings" pitchFamily="2" charset="2"/>
              <a:buChar char="q"/>
              <a:tabLst>
                <a:tab pos="222363" algn="l"/>
              </a:tabLst>
            </a:pPr>
            <a:r>
              <a:rPr lang="en-IN" sz="3000" dirty="0">
                <a:solidFill>
                  <a:schemeClr val="bg1"/>
                </a:solidFill>
                <a:latin typeface="Arial" pitchFamily="34" charset="0"/>
                <a:cs typeface="Arial" pitchFamily="34" charset="0"/>
              </a:rPr>
              <a:t>Vegetative reproduction takes place by </a:t>
            </a:r>
            <a:r>
              <a:rPr lang="en-IN" sz="3000" b="1" dirty="0">
                <a:solidFill>
                  <a:srgbClr val="FFC000"/>
                </a:solidFill>
                <a:latin typeface="Arial" pitchFamily="34" charset="0"/>
                <a:cs typeface="Arial" pitchFamily="34" charset="0"/>
              </a:rPr>
              <a:t>fragmentation</a:t>
            </a:r>
            <a:r>
              <a:rPr lang="en-IN" sz="3000" dirty="0">
                <a:solidFill>
                  <a:schemeClr val="bg1"/>
                </a:solidFill>
                <a:latin typeface="Arial" pitchFamily="34" charset="0"/>
                <a:cs typeface="Arial" pitchFamily="34" charset="0"/>
              </a:rPr>
              <a:t> and by the formation of special vegetative structure called </a:t>
            </a:r>
            <a:r>
              <a:rPr lang="en-IN" sz="3000" b="1" dirty="0" err="1">
                <a:solidFill>
                  <a:srgbClr val="FFC000"/>
                </a:solidFill>
                <a:latin typeface="Arial" pitchFamily="34" charset="0"/>
                <a:cs typeface="Arial" pitchFamily="34" charset="0"/>
              </a:rPr>
              <a:t>soredia</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isidia</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and lobules etc.</a:t>
            </a:r>
          </a:p>
          <a:p>
            <a:pPr marL="556891" indent="-334528">
              <a:buClr>
                <a:schemeClr val="bg1"/>
              </a:buClr>
              <a:buFont typeface="Wingdings" pitchFamily="2" charset="2"/>
              <a:buChar char="q"/>
              <a:tabLst>
                <a:tab pos="222363" algn="l"/>
              </a:tabLst>
            </a:pPr>
            <a:r>
              <a:rPr lang="en-IN" sz="3000" dirty="0">
                <a:solidFill>
                  <a:schemeClr val="bg1"/>
                </a:solidFill>
                <a:latin typeface="Arial" pitchFamily="34" charset="0"/>
                <a:cs typeface="Arial" pitchFamily="34" charset="0"/>
              </a:rPr>
              <a:t>Fragmentation can takes place by accidental breaking. The fragmented parts have both algae and fungi and develop into new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a:t>
            </a:r>
          </a:p>
          <a:p>
            <a:pPr marL="556891" indent="-334528">
              <a:buClr>
                <a:schemeClr val="bg1"/>
              </a:buClr>
              <a:buFont typeface="Wingdings" pitchFamily="2" charset="2"/>
              <a:buChar char="q"/>
              <a:tabLst>
                <a:tab pos="222363" algn="l"/>
              </a:tabLst>
            </a:pPr>
            <a:r>
              <a:rPr lang="en-IN" sz="3000" dirty="0">
                <a:solidFill>
                  <a:schemeClr val="bg1"/>
                </a:solidFill>
                <a:latin typeface="Arial" pitchFamily="34" charset="0"/>
                <a:cs typeface="Arial" pitchFamily="34" charset="0"/>
              </a:rPr>
              <a:t>The special vegetative structure </a:t>
            </a:r>
            <a:r>
              <a:rPr lang="en-IN" sz="3000" dirty="0" err="1">
                <a:solidFill>
                  <a:schemeClr val="bg1"/>
                </a:solidFill>
                <a:latin typeface="Arial" pitchFamily="34" charset="0"/>
                <a:cs typeface="Arial" pitchFamily="34" charset="0"/>
              </a:rPr>
              <a:t>soredia</a:t>
            </a:r>
            <a:r>
              <a:rPr lang="en-IN" sz="3000" dirty="0">
                <a:solidFill>
                  <a:schemeClr val="bg1"/>
                </a:solidFill>
                <a:latin typeface="Arial" pitchFamily="34" charset="0"/>
                <a:cs typeface="Arial" pitchFamily="34" charset="0"/>
              </a:rPr>
              <a:t>, </a:t>
            </a:r>
            <a:r>
              <a:rPr lang="en-IN" sz="3000" dirty="0" err="1">
                <a:solidFill>
                  <a:schemeClr val="bg1"/>
                </a:solidFill>
                <a:latin typeface="Arial" pitchFamily="34" charset="0"/>
                <a:cs typeface="Arial" pitchFamily="34" charset="0"/>
              </a:rPr>
              <a:t>isidia</a:t>
            </a:r>
            <a:r>
              <a:rPr lang="en-IN" sz="3000" dirty="0">
                <a:solidFill>
                  <a:schemeClr val="bg1"/>
                </a:solidFill>
                <a:latin typeface="Arial" pitchFamily="34" charset="0"/>
                <a:cs typeface="Arial" pitchFamily="34" charset="0"/>
              </a:rPr>
              <a:t> behave like buds and when they detached from the parent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developed into new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4274" y="1180983"/>
            <a:ext cx="12006184" cy="5746238"/>
          </a:xfrm>
        </p:spPr>
        <p:txBody>
          <a:bodyPr>
            <a:normAutofit fontScale="92500" lnSpcReduction="20000"/>
          </a:bodyPr>
          <a:lstStyle/>
          <a:p>
            <a:pPr marL="0" indent="0">
              <a:buNone/>
            </a:pPr>
            <a:r>
              <a:rPr lang="en-IN" sz="3500" b="1" dirty="0">
                <a:solidFill>
                  <a:srgbClr val="FFC000"/>
                </a:solidFill>
                <a:latin typeface="Arial" pitchFamily="34" charset="0"/>
                <a:cs typeface="Arial" pitchFamily="34" charset="0"/>
              </a:rPr>
              <a:t>Asexual reproduction </a:t>
            </a:r>
            <a:r>
              <a:rPr lang="en-IN" sz="3000" b="1" dirty="0">
                <a:solidFill>
                  <a:srgbClr val="FFC000"/>
                </a:solidFill>
                <a:latin typeface="Arial" pitchFamily="34" charset="0"/>
                <a:cs typeface="Arial" pitchFamily="34" charset="0"/>
              </a:rPr>
              <a:t>:</a:t>
            </a:r>
          </a:p>
          <a:p>
            <a:pPr marL="0" indent="0">
              <a:buNone/>
            </a:pPr>
            <a:endParaRPr lang="en-IN" sz="2700" dirty="0">
              <a:solidFill>
                <a:schemeClr val="bg1"/>
              </a:solidFill>
              <a:latin typeface="Arial" pitchFamily="34" charset="0"/>
              <a:cs typeface="Arial" pitchFamily="34" charset="0"/>
            </a:endParaRPr>
          </a:p>
          <a:p>
            <a:pPr marL="334528" indent="-334528">
              <a:buClr>
                <a:schemeClr val="bg1"/>
              </a:buClr>
              <a:buSzPct val="73000"/>
              <a:buFont typeface="Wingdings" pitchFamily="2" charset="2"/>
              <a:buChar char="q"/>
            </a:pPr>
            <a:r>
              <a:rPr lang="en-IN" sz="3000" dirty="0">
                <a:solidFill>
                  <a:schemeClr val="bg1"/>
                </a:solidFill>
                <a:latin typeface="Arial" pitchFamily="34" charset="0"/>
                <a:cs typeface="Arial" pitchFamily="34" charset="0"/>
              </a:rPr>
              <a:t> Asexual reproduction takes place by formation of various types of asexual spores such as </a:t>
            </a:r>
            <a:r>
              <a:rPr lang="en-IN" sz="3000" b="1" dirty="0" err="1">
                <a:solidFill>
                  <a:srgbClr val="FFC000"/>
                </a:solidFill>
                <a:latin typeface="Arial" pitchFamily="34" charset="0"/>
                <a:cs typeface="Arial" pitchFamily="34" charset="0"/>
              </a:rPr>
              <a:t>oidia</a:t>
            </a:r>
            <a:r>
              <a:rPr lang="en-IN" sz="3000" b="1" dirty="0">
                <a:solidFill>
                  <a:srgbClr val="FFC000"/>
                </a:solidFill>
                <a:latin typeface="Arial" pitchFamily="34" charset="0"/>
                <a:cs typeface="Arial" pitchFamily="34" charset="0"/>
              </a:rPr>
              <a:t>, conidia </a:t>
            </a:r>
            <a:r>
              <a:rPr lang="en-IN" sz="3000" dirty="0">
                <a:solidFill>
                  <a:schemeClr val="bg1"/>
                </a:solidFill>
                <a:latin typeface="Arial" pitchFamily="34" charset="0"/>
                <a:cs typeface="Arial" pitchFamily="34" charset="0"/>
              </a:rPr>
              <a:t>by the fungal partner of ascolichen.</a:t>
            </a:r>
          </a:p>
          <a:p>
            <a:pPr marL="334528" indent="-334528">
              <a:buClr>
                <a:schemeClr val="bg1"/>
              </a:buClr>
              <a:buSzPct val="73000"/>
              <a:buFont typeface="Wingdings" pitchFamily="2" charset="2"/>
              <a:buChar char="q"/>
            </a:pPr>
            <a:r>
              <a:rPr lang="en-IN" sz="3000" dirty="0">
                <a:solidFill>
                  <a:schemeClr val="bg1"/>
                </a:solidFill>
                <a:latin typeface="Arial" pitchFamily="34" charset="0"/>
                <a:cs typeface="Arial" pitchFamily="34" charset="0"/>
              </a:rPr>
              <a:t>These spores when dispersed from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germinate in favourable condition and form fungal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in all direction.</a:t>
            </a:r>
          </a:p>
          <a:p>
            <a:pPr marL="334528" indent="-334528">
              <a:buClr>
                <a:schemeClr val="bg1"/>
              </a:buClr>
              <a:buSzPct val="73000"/>
              <a:buFont typeface="Wingdings" pitchFamily="2" charset="2"/>
              <a:buChar char="q"/>
            </a:pPr>
            <a:r>
              <a:rPr lang="en-IN" sz="3000" dirty="0">
                <a:solidFill>
                  <a:schemeClr val="bg1"/>
                </a:solidFill>
                <a:latin typeface="Arial" pitchFamily="34" charset="0"/>
                <a:cs typeface="Arial" pitchFamily="34" charset="0"/>
              </a:rPr>
              <a:t>When these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come in contact with algal partner grow further and imprisoned them.</a:t>
            </a:r>
          </a:p>
          <a:p>
            <a:pPr marL="334528" indent="-334528">
              <a:buClr>
                <a:schemeClr val="bg1"/>
              </a:buClr>
              <a:buSzPct val="73000"/>
              <a:buFont typeface="Wingdings" pitchFamily="2" charset="2"/>
              <a:buChar char="q"/>
            </a:pPr>
            <a:r>
              <a:rPr lang="en-IN" sz="3000" dirty="0">
                <a:solidFill>
                  <a:schemeClr val="bg1"/>
                </a:solidFill>
                <a:latin typeface="Arial" pitchFamily="34" charset="0"/>
                <a:cs typeface="Arial" pitchFamily="34" charset="0"/>
              </a:rPr>
              <a:t>And ultimately they produced a new lichen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a:t>
            </a:r>
          </a:p>
          <a:p>
            <a:pPr marL="334528" indent="-334528">
              <a:buClr>
                <a:schemeClr val="bg1"/>
              </a:buClr>
              <a:buSzPct val="73000"/>
              <a:buFont typeface="Wingdings" pitchFamily="2" charset="2"/>
              <a:buChar char="q"/>
            </a:pPr>
            <a:r>
              <a:rPr lang="en-IN" sz="3000" dirty="0">
                <a:solidFill>
                  <a:schemeClr val="bg1"/>
                </a:solidFill>
                <a:latin typeface="Arial" pitchFamily="34" charset="0"/>
                <a:cs typeface="Arial" pitchFamily="34" charset="0"/>
              </a:rPr>
              <a:t> Many lichens produce large number of small spore-like structures</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pycniospores</a:t>
            </a:r>
            <a:r>
              <a:rPr lang="en-IN" sz="3000" dirty="0">
                <a:solidFill>
                  <a:schemeClr val="bg1"/>
                </a:solidFill>
                <a:latin typeface="Arial" pitchFamily="34" charset="0"/>
                <a:cs typeface="Arial" pitchFamily="34" charset="0"/>
              </a:rPr>
              <a:t>, within flask shaped </a:t>
            </a:r>
            <a:r>
              <a:rPr lang="en-IN" sz="3000" b="1" dirty="0" err="1">
                <a:solidFill>
                  <a:srgbClr val="FFC000"/>
                </a:solidFill>
                <a:latin typeface="Arial" pitchFamily="34" charset="0"/>
                <a:cs typeface="Arial" pitchFamily="34" charset="0"/>
              </a:rPr>
              <a:t>pycnia</a:t>
            </a:r>
            <a:r>
              <a:rPr lang="en-IN" sz="3000" b="1" dirty="0">
                <a:solidFill>
                  <a:srgbClr val="FFC000"/>
                </a:solidFill>
                <a:latin typeface="Arial" pitchFamily="34" charset="0"/>
                <a:cs typeface="Arial" pitchFamily="34" charset="0"/>
              </a:rPr>
              <a:t>,</a:t>
            </a:r>
            <a:r>
              <a:rPr lang="en-IN" sz="3000" dirty="0">
                <a:solidFill>
                  <a:schemeClr val="bg1"/>
                </a:solidFill>
                <a:latin typeface="Arial" pitchFamily="34" charset="0"/>
                <a:cs typeface="Arial" pitchFamily="34" charset="0"/>
              </a:rPr>
              <a:t> immersed within the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a:t>
            </a:r>
          </a:p>
          <a:p>
            <a:pPr marL="334528" indent="-334528">
              <a:buClr>
                <a:schemeClr val="bg1"/>
              </a:buClr>
              <a:buSzPct val="73000"/>
              <a:buFont typeface="Wingdings" pitchFamily="2" charset="2"/>
              <a:buChar char="q"/>
            </a:pPr>
            <a:r>
              <a:rPr lang="en-IN" sz="3000" dirty="0">
                <a:solidFill>
                  <a:schemeClr val="bg1"/>
                </a:solidFill>
                <a:latin typeface="Arial" pitchFamily="34" charset="0"/>
                <a:cs typeface="Arial" pitchFamily="34" charset="0"/>
              </a:rPr>
              <a:t> These structures when act as male gametes are known as </a:t>
            </a:r>
            <a:r>
              <a:rPr lang="en-IN" sz="3000" b="1" dirty="0" err="1">
                <a:solidFill>
                  <a:srgbClr val="FFC000"/>
                </a:solidFill>
                <a:latin typeface="Arial" pitchFamily="34" charset="0"/>
                <a:cs typeface="Arial" pitchFamily="34" charset="0"/>
              </a:rPr>
              <a:t>spermatia</a:t>
            </a:r>
            <a:r>
              <a:rPr lang="en-IN" sz="3000" dirty="0">
                <a:solidFill>
                  <a:schemeClr val="bg1"/>
                </a:solidFill>
                <a:latin typeface="Arial" pitchFamily="34" charset="0"/>
                <a:cs typeface="Arial" pitchFamily="34" charset="0"/>
              </a:rPr>
              <a:t> and </a:t>
            </a:r>
            <a:r>
              <a:rPr lang="en-IN" sz="3000" b="1" dirty="0" err="1">
                <a:solidFill>
                  <a:srgbClr val="FFC000"/>
                </a:solidFill>
                <a:latin typeface="Arial" pitchFamily="34" charset="0"/>
                <a:cs typeface="Arial" pitchFamily="34" charset="0"/>
              </a:rPr>
              <a:t>spermagonia</a:t>
            </a:r>
            <a:r>
              <a:rPr lang="en-IN" sz="3000" dirty="0">
                <a:solidFill>
                  <a:schemeClr val="bg1"/>
                </a:solidFill>
                <a:latin typeface="Arial" pitchFamily="34" charset="0"/>
                <a:cs typeface="Arial" pitchFamily="34" charset="0"/>
              </a:rPr>
              <a:t> respectively.</a:t>
            </a:r>
          </a:p>
          <a:p>
            <a:pPr marL="334528" indent="-334528">
              <a:buClr>
                <a:schemeClr val="bg1"/>
              </a:buClr>
              <a:buSzPct val="73000"/>
              <a:buNone/>
            </a:pPr>
            <a:endParaRPr lang="en-IN" sz="3000" dirty="0">
              <a:solidFill>
                <a:schemeClr val="bg1"/>
              </a:solidFill>
              <a:latin typeface="Arial" pitchFamily="34" charset="0"/>
              <a:cs typeface="Arial" pitchFamily="34" charset="0"/>
            </a:endParaRPr>
          </a:p>
        </p:txBody>
      </p:sp>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21269" y="1256595"/>
            <a:ext cx="12006184" cy="4752261"/>
          </a:xfrm>
        </p:spPr>
        <p:txBody>
          <a:bodyPr>
            <a:normAutofit fontScale="92500" lnSpcReduction="20000"/>
          </a:bodyPr>
          <a:lstStyle/>
          <a:p>
            <a:pPr>
              <a:buClr>
                <a:schemeClr val="bg1"/>
              </a:buClr>
              <a:buNone/>
            </a:pPr>
            <a:r>
              <a:rPr lang="en-IN" sz="3200" b="1" dirty="0">
                <a:solidFill>
                  <a:srgbClr val="FFC000"/>
                </a:solidFill>
                <a:latin typeface="Arial" pitchFamily="34" charset="0"/>
                <a:cs typeface="Arial" pitchFamily="34" charset="0"/>
              </a:rPr>
              <a:t>Sexual reproduction :</a:t>
            </a:r>
          </a:p>
          <a:p>
            <a:pPr>
              <a:buClr>
                <a:schemeClr val="bg1"/>
              </a:buClr>
              <a:buNone/>
            </a:pPr>
            <a:endParaRPr lang="en-IN" sz="3200" b="1" dirty="0">
              <a:solidFill>
                <a:srgbClr val="FFC000"/>
              </a:solidFill>
              <a:latin typeface="Arial" pitchFamily="34" charset="0"/>
              <a:cs typeface="Arial" pitchFamily="34" charset="0"/>
            </a:endParaRPr>
          </a:p>
          <a:p>
            <a:pPr>
              <a:buClr>
                <a:schemeClr val="bg1"/>
              </a:buClr>
              <a:buNone/>
            </a:pPr>
            <a:r>
              <a:rPr lang="en-IN" sz="3200" dirty="0">
                <a:solidFill>
                  <a:srgbClr val="FFFF00"/>
                </a:solidFill>
                <a:latin typeface="Arial" pitchFamily="34" charset="0"/>
                <a:cs typeface="Arial" pitchFamily="34" charset="0"/>
              </a:rPr>
              <a:t>Sexual reproduction of </a:t>
            </a:r>
            <a:r>
              <a:rPr lang="en-IN" sz="3200" dirty="0" err="1">
                <a:solidFill>
                  <a:srgbClr val="FFFF00"/>
                </a:solidFill>
                <a:latin typeface="Arial" pitchFamily="34" charset="0"/>
                <a:cs typeface="Arial" pitchFamily="34" charset="0"/>
              </a:rPr>
              <a:t>Mycobiont</a:t>
            </a:r>
            <a:r>
              <a:rPr lang="en-IN" sz="3200" dirty="0">
                <a:solidFill>
                  <a:srgbClr val="FFFF00"/>
                </a:solidFill>
                <a:latin typeface="Arial" pitchFamily="34" charset="0"/>
                <a:cs typeface="Arial" pitchFamily="34" charset="0"/>
              </a:rPr>
              <a:t> :</a:t>
            </a:r>
          </a:p>
          <a:p>
            <a:pPr>
              <a:buClr>
                <a:schemeClr val="bg1"/>
              </a:buClr>
              <a:buNone/>
            </a:pPr>
            <a:endParaRPr lang="en-IN" sz="3000" dirty="0">
              <a:solidFill>
                <a:schemeClr val="bg1"/>
              </a:solidFill>
              <a:latin typeface="Arial" pitchFamily="34" charset="0"/>
              <a:cs typeface="Arial" pitchFamily="34" charset="0"/>
            </a:endParaRPr>
          </a:p>
          <a:p>
            <a:pPr>
              <a:buClr>
                <a:schemeClr val="bg1"/>
              </a:buClr>
              <a:buFont typeface="Wingdings" pitchFamily="2" charset="2"/>
              <a:buChar char="q"/>
            </a:pPr>
            <a:r>
              <a:rPr lang="en-IN" sz="3000" dirty="0">
                <a:solidFill>
                  <a:schemeClr val="bg1"/>
                </a:solidFill>
                <a:latin typeface="Arial" pitchFamily="34" charset="0"/>
                <a:cs typeface="Arial" pitchFamily="34" charset="0"/>
              </a:rPr>
              <a:t>In </a:t>
            </a:r>
            <a:r>
              <a:rPr lang="en-IN" sz="3000" dirty="0" err="1">
                <a:solidFill>
                  <a:schemeClr val="bg1"/>
                </a:solidFill>
                <a:latin typeface="Arial" pitchFamily="34" charset="0"/>
                <a:cs typeface="Arial" pitchFamily="34" charset="0"/>
              </a:rPr>
              <a:t>Ascolichens</a:t>
            </a:r>
            <a:r>
              <a:rPr lang="en-IN" sz="3000" dirty="0">
                <a:solidFill>
                  <a:schemeClr val="bg1"/>
                </a:solidFill>
                <a:latin typeface="Arial" pitchFamily="34" charset="0"/>
                <a:cs typeface="Arial" pitchFamily="34" charset="0"/>
              </a:rPr>
              <a:t> the sexual reproduction results in the formation of </a:t>
            </a:r>
            <a:r>
              <a:rPr lang="en-IN" sz="3000" b="1" dirty="0">
                <a:solidFill>
                  <a:srgbClr val="FFC000"/>
                </a:solidFill>
                <a:latin typeface="Arial" pitchFamily="34" charset="0"/>
                <a:cs typeface="Arial" pitchFamily="34" charset="0"/>
              </a:rPr>
              <a:t>apothecia</a:t>
            </a:r>
            <a:r>
              <a:rPr lang="en-IN" sz="3000" dirty="0">
                <a:solidFill>
                  <a:schemeClr val="bg1"/>
                </a:solidFill>
                <a:latin typeface="Arial" pitchFamily="34" charset="0"/>
                <a:cs typeface="Arial" pitchFamily="34" charset="0"/>
              </a:rPr>
              <a:t> or </a:t>
            </a:r>
            <a:r>
              <a:rPr lang="en-IN" sz="3000" b="1" dirty="0" err="1">
                <a:solidFill>
                  <a:srgbClr val="FFC000"/>
                </a:solidFill>
                <a:latin typeface="Arial" pitchFamily="34" charset="0"/>
                <a:cs typeface="Arial" pitchFamily="34" charset="0"/>
              </a:rPr>
              <a:t>perithecia</a:t>
            </a:r>
            <a:r>
              <a:rPr lang="en-IN" sz="3000" b="1" dirty="0">
                <a:solidFill>
                  <a:srgbClr val="FFC000"/>
                </a:solidFill>
                <a:latin typeface="Arial" pitchFamily="34" charset="0"/>
                <a:cs typeface="Arial" pitchFamily="34" charset="0"/>
              </a:rPr>
              <a:t>. </a:t>
            </a:r>
          </a:p>
          <a:p>
            <a:pPr>
              <a:buClr>
                <a:schemeClr val="bg1"/>
              </a:buClr>
              <a:buFont typeface="Wingdings" pitchFamily="2" charset="2"/>
              <a:buChar char="q"/>
            </a:pPr>
            <a:r>
              <a:rPr lang="en-IN" sz="3000" dirty="0">
                <a:solidFill>
                  <a:schemeClr val="bg1"/>
                </a:solidFill>
                <a:latin typeface="Arial" pitchFamily="34" charset="0"/>
                <a:cs typeface="Arial" pitchFamily="34" charset="0"/>
              </a:rPr>
              <a:t>These fruiting bodies are small cup-like or disc-like and may be embedded in, or raised above the surface of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by short or long stalks.</a:t>
            </a:r>
          </a:p>
          <a:p>
            <a:pPr>
              <a:buClr>
                <a:schemeClr val="bg1"/>
              </a:buClr>
              <a:buFont typeface="Wingdings" pitchFamily="2" charset="2"/>
              <a:buChar char="q"/>
            </a:pPr>
            <a:r>
              <a:rPr lang="en-IN" sz="3000" dirty="0">
                <a:solidFill>
                  <a:schemeClr val="bg1"/>
                </a:solidFill>
                <a:latin typeface="Arial" pitchFamily="34" charset="0"/>
                <a:cs typeface="Arial" pitchFamily="34" charset="0"/>
              </a:rPr>
              <a:t>The male reproductive organ is called </a:t>
            </a:r>
            <a:r>
              <a:rPr lang="en-IN" sz="3000" b="1" dirty="0" err="1">
                <a:solidFill>
                  <a:srgbClr val="FFC000"/>
                </a:solidFill>
                <a:latin typeface="Arial" pitchFamily="34" charset="0"/>
                <a:cs typeface="Arial" pitchFamily="34" charset="0"/>
              </a:rPr>
              <a:t>spermogonium</a:t>
            </a:r>
            <a:r>
              <a:rPr lang="en-IN" sz="3000" dirty="0">
                <a:solidFill>
                  <a:schemeClr val="bg1"/>
                </a:solidFill>
                <a:latin typeface="Arial" pitchFamily="34" charset="0"/>
                <a:cs typeface="Arial" pitchFamily="34" charset="0"/>
              </a:rPr>
              <a:t> and the female </a:t>
            </a:r>
            <a:r>
              <a:rPr lang="en-IN" sz="3000" b="1" dirty="0" err="1">
                <a:solidFill>
                  <a:srgbClr val="FFC000"/>
                </a:solidFill>
                <a:latin typeface="Arial" pitchFamily="34" charset="0"/>
                <a:cs typeface="Arial" pitchFamily="34" charset="0"/>
              </a:rPr>
              <a:t>carpogonium</a:t>
            </a:r>
            <a:r>
              <a:rPr lang="en-IN" sz="3000" dirty="0">
                <a:solidFill>
                  <a:schemeClr val="bg1"/>
                </a:solidFill>
                <a:latin typeface="Arial" pitchFamily="34" charset="0"/>
                <a:cs typeface="Arial" pitchFamily="34" charset="0"/>
              </a:rPr>
              <a:t> or </a:t>
            </a:r>
            <a:r>
              <a:rPr lang="en-IN" sz="3000" b="1" dirty="0" err="1">
                <a:solidFill>
                  <a:srgbClr val="FFC000"/>
                </a:solidFill>
                <a:latin typeface="Arial" pitchFamily="34" charset="0"/>
                <a:cs typeface="Arial" pitchFamily="34" charset="0"/>
              </a:rPr>
              <a:t>Ascogonium</a:t>
            </a:r>
            <a:r>
              <a:rPr lang="en-IN" sz="3000" dirty="0">
                <a:solidFill>
                  <a:schemeClr val="bg1"/>
                </a:solidFill>
                <a:latin typeface="Arial" pitchFamily="34" charset="0"/>
                <a:cs typeface="Arial" pitchFamily="34" charset="0"/>
              </a:rPr>
              <a:t>.</a:t>
            </a:r>
          </a:p>
        </p:txBody>
      </p:sp>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
        <p:nvSpPr>
          <p:cNvPr id="4" name="Rectangle 3"/>
          <p:cNvSpPr/>
          <p:nvPr/>
        </p:nvSpPr>
        <p:spPr>
          <a:xfrm>
            <a:off x="248107" y="1180987"/>
            <a:ext cx="7862361" cy="5654431"/>
          </a:xfrm>
          <a:prstGeom prst="rect">
            <a:avLst/>
          </a:prstGeom>
        </p:spPr>
        <p:txBody>
          <a:bodyPr wrap="square" lIns="113345" tIns="56673" rIns="113345" bIns="56673">
            <a:spAutoFit/>
          </a:bodyPr>
          <a:lstStyle/>
          <a:p>
            <a:pPr fontAlgn="base"/>
            <a:r>
              <a:rPr lang="en-IN" sz="3000" b="1" dirty="0">
                <a:solidFill>
                  <a:srgbClr val="FFC000"/>
                </a:solidFill>
                <a:latin typeface="Arial" pitchFamily="34" charset="0"/>
                <a:cs typeface="Arial" pitchFamily="34" charset="0"/>
              </a:rPr>
              <a:t>Structure of </a:t>
            </a:r>
            <a:r>
              <a:rPr lang="en-IN" sz="3000" b="1" dirty="0" err="1">
                <a:solidFill>
                  <a:srgbClr val="FFC000"/>
                </a:solidFill>
                <a:latin typeface="Arial" pitchFamily="34" charset="0"/>
                <a:cs typeface="Arial" pitchFamily="34" charset="0"/>
              </a:rPr>
              <a:t>Spermogonia</a:t>
            </a:r>
            <a:r>
              <a:rPr lang="en-IN" sz="3000" b="1" dirty="0">
                <a:solidFill>
                  <a:srgbClr val="FFC000"/>
                </a:solidFill>
                <a:latin typeface="Arial" pitchFamily="34" charset="0"/>
                <a:cs typeface="Arial" pitchFamily="34" charset="0"/>
              </a:rPr>
              <a:t>:</a:t>
            </a:r>
          </a:p>
          <a:p>
            <a:pPr fontAlgn="base"/>
            <a:endParaRPr lang="en-IN" sz="3000" dirty="0">
              <a:solidFill>
                <a:schemeClr val="bg1"/>
              </a:solidFill>
              <a:latin typeface="Arial" pitchFamily="34" charset="0"/>
              <a:cs typeface="Arial" pitchFamily="34" charset="0"/>
            </a:endParaRP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In some lichens </a:t>
            </a:r>
            <a:r>
              <a:rPr lang="en-IN" sz="2500" dirty="0" err="1">
                <a:solidFill>
                  <a:schemeClr val="bg1"/>
                </a:solidFill>
                <a:latin typeface="Arial" pitchFamily="34" charset="0"/>
                <a:cs typeface="Arial" pitchFamily="34" charset="0"/>
              </a:rPr>
              <a:t>pycnidia</a:t>
            </a:r>
            <a:r>
              <a:rPr lang="en-IN" sz="2500" dirty="0">
                <a:solidFill>
                  <a:schemeClr val="bg1"/>
                </a:solidFill>
                <a:latin typeface="Arial" pitchFamily="34" charset="0"/>
                <a:cs typeface="Arial" pitchFamily="34" charset="0"/>
              </a:rPr>
              <a:t>-like structures are reported to function as </a:t>
            </a:r>
            <a:r>
              <a:rPr lang="en-IN" sz="2500" b="1" dirty="0" err="1">
                <a:solidFill>
                  <a:srgbClr val="FFC000"/>
                </a:solidFill>
                <a:latin typeface="Arial" pitchFamily="34" charset="0"/>
                <a:cs typeface="Arial" pitchFamily="34" charset="0"/>
              </a:rPr>
              <a:t>spermogonia</a:t>
            </a:r>
            <a:r>
              <a:rPr lang="en-IN" sz="2500" b="1" dirty="0">
                <a:solidFill>
                  <a:srgbClr val="FFC000"/>
                </a:solidFill>
                <a:latin typeface="Arial" pitchFamily="34" charset="0"/>
                <a:cs typeface="Arial" pitchFamily="34" charset="0"/>
              </a:rPr>
              <a:t>.</a:t>
            </a:r>
            <a:r>
              <a:rPr lang="en-IN" sz="2500" dirty="0">
                <a:solidFill>
                  <a:schemeClr val="bg1"/>
                </a:solidFill>
                <a:latin typeface="Arial" pitchFamily="34" charset="0"/>
                <a:cs typeface="Arial" pitchFamily="34" charset="0"/>
              </a:rPr>
              <a:t> </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They are flask-shaped receptacle immersed in a small elevation on the upper surface of the </a:t>
            </a:r>
            <a:r>
              <a:rPr lang="en-IN" sz="2500" dirty="0" err="1">
                <a:solidFill>
                  <a:schemeClr val="bg1"/>
                </a:solidFill>
                <a:latin typeface="Arial" pitchFamily="34" charset="0"/>
                <a:cs typeface="Arial" pitchFamily="34" charset="0"/>
              </a:rPr>
              <a:t>thallus</a:t>
            </a:r>
            <a:r>
              <a:rPr lang="en-IN" sz="2500" dirty="0">
                <a:solidFill>
                  <a:schemeClr val="bg1"/>
                </a:solidFill>
                <a:latin typeface="Arial" pitchFamily="34" charset="0"/>
                <a:cs typeface="Arial" pitchFamily="34" charset="0"/>
              </a:rPr>
              <a:t>.</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They open by a small pore at the surface called </a:t>
            </a:r>
            <a:r>
              <a:rPr lang="en-IN" sz="2500" b="1" dirty="0" err="1">
                <a:solidFill>
                  <a:srgbClr val="FFC000"/>
                </a:solidFill>
                <a:latin typeface="Arial" pitchFamily="34" charset="0"/>
                <a:cs typeface="Arial" pitchFamily="34" charset="0"/>
              </a:rPr>
              <a:t>ostiole</a:t>
            </a:r>
            <a:r>
              <a:rPr lang="en-IN" sz="2500" b="1" dirty="0">
                <a:solidFill>
                  <a:srgbClr val="FFC000"/>
                </a:solidFill>
                <a:latin typeface="Arial" pitchFamily="34" charset="0"/>
                <a:cs typeface="Arial" pitchFamily="34" charset="0"/>
              </a:rPr>
              <a:t>.</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 The cavity of the </a:t>
            </a:r>
            <a:r>
              <a:rPr lang="en-IN" sz="2500" dirty="0" err="1">
                <a:solidFill>
                  <a:schemeClr val="bg1"/>
                </a:solidFill>
                <a:latin typeface="Arial" pitchFamily="34" charset="0"/>
                <a:cs typeface="Arial" pitchFamily="34" charset="0"/>
              </a:rPr>
              <a:t>spermogonium</a:t>
            </a:r>
            <a:r>
              <a:rPr lang="en-IN" sz="2500" dirty="0">
                <a:solidFill>
                  <a:schemeClr val="bg1"/>
                </a:solidFill>
                <a:latin typeface="Arial" pitchFamily="34" charset="0"/>
                <a:cs typeface="Arial" pitchFamily="34" charset="0"/>
              </a:rPr>
              <a:t> is filled with the fertile and sterile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 fertile </a:t>
            </a:r>
            <a:r>
              <a:rPr lang="en-IN" sz="2500" dirty="0" err="1">
                <a:solidFill>
                  <a:schemeClr val="bg1"/>
                </a:solidFill>
                <a:latin typeface="Arial" pitchFamily="34" charset="0"/>
                <a:cs typeface="Arial" pitchFamily="34" charset="0"/>
              </a:rPr>
              <a:t>hyphae</a:t>
            </a:r>
            <a:r>
              <a:rPr lang="en-IN" sz="2500" dirty="0">
                <a:solidFill>
                  <a:schemeClr val="bg1"/>
                </a:solidFill>
                <a:latin typeface="Arial" pitchFamily="34" charset="0"/>
                <a:cs typeface="Arial" pitchFamily="34" charset="0"/>
              </a:rPr>
              <a:t> have rounded cells at their tips. These are the male cells called the </a:t>
            </a:r>
            <a:r>
              <a:rPr lang="en-IN" sz="2500" b="1" dirty="0" err="1">
                <a:solidFill>
                  <a:srgbClr val="FFC000"/>
                </a:solidFill>
                <a:latin typeface="Arial" pitchFamily="34" charset="0"/>
                <a:cs typeface="Arial" pitchFamily="34" charset="0"/>
              </a:rPr>
              <a:t>spermatia</a:t>
            </a:r>
            <a:r>
              <a:rPr lang="en-IN" sz="2500" b="1" dirty="0">
                <a:solidFill>
                  <a:srgbClr val="FFC000"/>
                </a:solidFill>
                <a:latin typeface="Arial" pitchFamily="34" charset="0"/>
                <a:cs typeface="Arial" pitchFamily="34" charset="0"/>
              </a:rPr>
              <a:t>.</a:t>
            </a:r>
          </a:p>
          <a:p>
            <a:pPr marL="446694" indent="-446694" fontAlgn="base">
              <a:buFont typeface="Wingdings" pitchFamily="2" charset="2"/>
              <a:buChar char="q"/>
            </a:pPr>
            <a:r>
              <a:rPr lang="en-IN" sz="2500" dirty="0">
                <a:solidFill>
                  <a:schemeClr val="bg1"/>
                </a:solidFill>
                <a:latin typeface="Arial" pitchFamily="34" charset="0"/>
                <a:cs typeface="Arial" pitchFamily="34" charset="0"/>
              </a:rPr>
              <a:t>They are non-motile and set free through the </a:t>
            </a:r>
            <a:r>
              <a:rPr lang="en-IN" sz="2500" dirty="0" err="1">
                <a:solidFill>
                  <a:schemeClr val="bg1"/>
                </a:solidFill>
                <a:latin typeface="Arial" pitchFamily="34" charset="0"/>
                <a:cs typeface="Arial" pitchFamily="34" charset="0"/>
              </a:rPr>
              <a:t>ostiole</a:t>
            </a:r>
            <a:r>
              <a:rPr lang="en-IN" sz="2500" dirty="0">
                <a:solidFill>
                  <a:schemeClr val="bg1"/>
                </a:solidFill>
                <a:latin typeface="Arial" pitchFamily="34" charset="0"/>
                <a:cs typeface="Arial" pitchFamily="34" charset="0"/>
              </a:rPr>
              <a:t>.</a:t>
            </a:r>
          </a:p>
        </p:txBody>
      </p:sp>
      <p:pic>
        <p:nvPicPr>
          <p:cNvPr id="5" name="Picture 4" descr="download (4).jpg"/>
          <p:cNvPicPr>
            <a:picLocks noChangeAspect="1"/>
          </p:cNvPicPr>
          <p:nvPr/>
        </p:nvPicPr>
        <p:blipFill>
          <a:blip r:embed="rId3" cstate="print"/>
          <a:stretch>
            <a:fillRect/>
          </a:stretch>
        </p:blipFill>
        <p:spPr>
          <a:xfrm>
            <a:off x="7902959" y="2390719"/>
            <a:ext cx="4735135" cy="355359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4274" y="1256591"/>
            <a:ext cx="12006184" cy="5595022"/>
          </a:xfrm>
        </p:spPr>
        <p:txBody>
          <a:bodyPr>
            <a:noAutofit/>
          </a:bodyPr>
          <a:lstStyle/>
          <a:p>
            <a:pPr fontAlgn="base">
              <a:buClr>
                <a:schemeClr val="bg1"/>
              </a:buClr>
              <a:buNone/>
            </a:pPr>
            <a:r>
              <a:rPr lang="en-IN" sz="3000" b="1" dirty="0">
                <a:solidFill>
                  <a:schemeClr val="bg1"/>
                </a:solidFill>
                <a:latin typeface="Arial" pitchFamily="34" charset="0"/>
                <a:cs typeface="Arial" pitchFamily="34" charset="0"/>
              </a:rPr>
              <a:t> </a:t>
            </a:r>
            <a:r>
              <a:rPr lang="en-IN" sz="3500" b="1" dirty="0" err="1">
                <a:solidFill>
                  <a:srgbClr val="FFC000"/>
                </a:solidFill>
                <a:latin typeface="Arial" pitchFamily="34" charset="0"/>
                <a:cs typeface="Arial" pitchFamily="34" charset="0"/>
              </a:rPr>
              <a:t>Carpogonium</a:t>
            </a:r>
            <a:r>
              <a:rPr lang="en-IN" sz="3500" b="1" dirty="0">
                <a:solidFill>
                  <a:srgbClr val="FFC000"/>
                </a:solidFill>
                <a:latin typeface="Arial" pitchFamily="34" charset="0"/>
                <a:cs typeface="Arial" pitchFamily="34" charset="0"/>
              </a:rPr>
              <a:t> :</a:t>
            </a:r>
          </a:p>
          <a:p>
            <a:pPr fontAlgn="base">
              <a:buClr>
                <a:schemeClr val="bg1"/>
              </a:buClr>
              <a:buFont typeface="Wingdings" pitchFamily="2" charset="2"/>
              <a:buChar char="q"/>
            </a:pPr>
            <a:endParaRPr lang="en-IN" sz="3500" b="1" dirty="0">
              <a:solidFill>
                <a:srgbClr val="FFC000"/>
              </a:solidFill>
              <a:latin typeface="Arial" pitchFamily="34" charset="0"/>
              <a:cs typeface="Arial" pitchFamily="34" charset="0"/>
            </a:endParaRPr>
          </a:p>
          <a:p>
            <a:pPr fontAlgn="base">
              <a:buClr>
                <a:schemeClr val="bg1"/>
              </a:buClr>
              <a:buFont typeface="Wingdings" pitchFamily="2" charset="2"/>
              <a:buChar char="q"/>
            </a:pPr>
            <a:r>
              <a:rPr lang="en-IN" sz="3000" dirty="0">
                <a:solidFill>
                  <a:schemeClr val="bg1"/>
                </a:solidFill>
                <a:latin typeface="Arial" pitchFamily="34" charset="0"/>
                <a:cs typeface="Arial" pitchFamily="34" charset="0"/>
              </a:rPr>
              <a:t>The </a:t>
            </a:r>
            <a:r>
              <a:rPr lang="en-IN" sz="3000" b="1" dirty="0" err="1">
                <a:solidFill>
                  <a:srgbClr val="FFC000"/>
                </a:solidFill>
                <a:latin typeface="Arial" pitchFamily="34" charset="0"/>
                <a:cs typeface="Arial" pitchFamily="34" charset="0"/>
              </a:rPr>
              <a:t>carpogonium</a:t>
            </a:r>
            <a:r>
              <a:rPr lang="en-IN" sz="3000" dirty="0">
                <a:solidFill>
                  <a:schemeClr val="bg1"/>
                </a:solidFill>
                <a:latin typeface="Arial" pitchFamily="34" charset="0"/>
                <a:cs typeface="Arial" pitchFamily="34" charset="0"/>
              </a:rPr>
              <a:t> is a special cellular filament.</a:t>
            </a:r>
          </a:p>
          <a:p>
            <a:pPr fontAlgn="base">
              <a:buClr>
                <a:schemeClr val="bg1"/>
              </a:buClr>
              <a:buFont typeface="Wingdings" pitchFamily="2" charset="2"/>
              <a:buChar char="q"/>
            </a:pPr>
            <a:r>
              <a:rPr lang="en-IN" sz="3000" dirty="0">
                <a:solidFill>
                  <a:schemeClr val="bg1"/>
                </a:solidFill>
                <a:latin typeface="Arial" pitchFamily="34" charset="0"/>
                <a:cs typeface="Arial" pitchFamily="34" charset="0"/>
              </a:rPr>
              <a:t> It consists of two portions, the lower coiled portion and the upper straight portion.</a:t>
            </a:r>
          </a:p>
          <a:p>
            <a:pPr fontAlgn="base">
              <a:buClr>
                <a:schemeClr val="bg1"/>
              </a:buClr>
              <a:buFont typeface="Wingdings" pitchFamily="2" charset="2"/>
              <a:buChar char="q"/>
            </a:pPr>
            <a:r>
              <a:rPr lang="en-IN" sz="3000" dirty="0">
                <a:solidFill>
                  <a:schemeClr val="bg1"/>
                </a:solidFill>
                <a:latin typeface="Arial" pitchFamily="34" charset="0"/>
                <a:cs typeface="Arial" pitchFamily="34" charset="0"/>
              </a:rPr>
              <a:t> The coiled portion is </a:t>
            </a:r>
            <a:r>
              <a:rPr lang="en-IN" sz="3000" b="1" dirty="0" err="1">
                <a:solidFill>
                  <a:srgbClr val="FFC000"/>
                </a:solidFill>
                <a:latin typeface="Arial" pitchFamily="34" charset="0"/>
                <a:cs typeface="Arial" pitchFamily="34" charset="0"/>
              </a:rPr>
              <a:t>carpogonium</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or </a:t>
            </a:r>
            <a:r>
              <a:rPr lang="en-IN" sz="3000" b="1" dirty="0" err="1">
                <a:solidFill>
                  <a:srgbClr val="FFC000"/>
                </a:solidFill>
                <a:latin typeface="Arial" pitchFamily="34" charset="0"/>
                <a:cs typeface="Arial" pitchFamily="34" charset="0"/>
              </a:rPr>
              <a:t>ascogonium</a:t>
            </a:r>
            <a:r>
              <a:rPr lang="en-IN" sz="3000" dirty="0">
                <a:solidFill>
                  <a:schemeClr val="bg1"/>
                </a:solidFill>
                <a:latin typeface="Arial" pitchFamily="34" charset="0"/>
                <a:cs typeface="Arial" pitchFamily="34" charset="0"/>
              </a:rPr>
              <a:t>. It is </a:t>
            </a:r>
            <a:r>
              <a:rPr lang="en-IN" sz="3000" dirty="0" err="1">
                <a:solidFill>
                  <a:schemeClr val="bg1"/>
                </a:solidFill>
                <a:latin typeface="Arial" pitchFamily="34" charset="0"/>
                <a:cs typeface="Arial" pitchFamily="34" charset="0"/>
              </a:rPr>
              <a:t>multicellular</a:t>
            </a:r>
            <a:r>
              <a:rPr lang="en-IN" sz="3000" dirty="0">
                <a:solidFill>
                  <a:schemeClr val="bg1"/>
                </a:solidFill>
                <a:latin typeface="Arial" pitchFamily="34" charset="0"/>
                <a:cs typeface="Arial" pitchFamily="34" charset="0"/>
              </a:rPr>
              <a:t>. The cells are </a:t>
            </a:r>
            <a:r>
              <a:rPr lang="en-IN" sz="3000" dirty="0" err="1">
                <a:solidFill>
                  <a:schemeClr val="bg1"/>
                </a:solidFill>
                <a:latin typeface="Arial" pitchFamily="34" charset="0"/>
                <a:cs typeface="Arial" pitchFamily="34" charset="0"/>
              </a:rPr>
              <a:t>uninucleate</a:t>
            </a:r>
            <a:r>
              <a:rPr lang="en-IN" sz="3000" dirty="0">
                <a:solidFill>
                  <a:schemeClr val="bg1"/>
                </a:solidFill>
                <a:latin typeface="Arial" pitchFamily="34" charset="0"/>
                <a:cs typeface="Arial" pitchFamily="34" charset="0"/>
              </a:rPr>
              <a:t> or multinucleate.</a:t>
            </a:r>
          </a:p>
          <a:p>
            <a:pPr fontAlgn="base">
              <a:buClr>
                <a:schemeClr val="bg1"/>
              </a:buClr>
              <a:buFont typeface="Wingdings" pitchFamily="2" charset="2"/>
              <a:buChar char="q"/>
            </a:pPr>
            <a:r>
              <a:rPr lang="en-IN" sz="3000" dirty="0">
                <a:solidFill>
                  <a:schemeClr val="bg1"/>
                </a:solidFill>
                <a:latin typeface="Arial" pitchFamily="34" charset="0"/>
                <a:cs typeface="Arial" pitchFamily="34" charset="0"/>
              </a:rPr>
              <a:t> The </a:t>
            </a:r>
            <a:r>
              <a:rPr lang="en-IN" sz="3000" dirty="0" err="1">
                <a:solidFill>
                  <a:schemeClr val="bg1"/>
                </a:solidFill>
                <a:latin typeface="Arial" pitchFamily="34" charset="0"/>
                <a:cs typeface="Arial" pitchFamily="34" charset="0"/>
              </a:rPr>
              <a:t>ascogonium</a:t>
            </a:r>
            <a:r>
              <a:rPr lang="en-IN" sz="3000" dirty="0">
                <a:solidFill>
                  <a:schemeClr val="bg1"/>
                </a:solidFill>
                <a:latin typeface="Arial" pitchFamily="34" charset="0"/>
                <a:cs typeface="Arial" pitchFamily="34" charset="0"/>
              </a:rPr>
              <a:t> lies deep in the </a:t>
            </a:r>
            <a:r>
              <a:rPr lang="en-IN" sz="3000" dirty="0" err="1">
                <a:solidFill>
                  <a:schemeClr val="bg1"/>
                </a:solidFill>
                <a:latin typeface="Arial" pitchFamily="34" charset="0"/>
                <a:cs typeface="Arial" pitchFamily="34" charset="0"/>
              </a:rPr>
              <a:t>medullary</a:t>
            </a:r>
            <a:r>
              <a:rPr lang="en-IN" sz="3000" dirty="0">
                <a:solidFill>
                  <a:schemeClr val="bg1"/>
                </a:solidFill>
                <a:latin typeface="Arial" pitchFamily="34" charset="0"/>
                <a:cs typeface="Arial" pitchFamily="34" charset="0"/>
              </a:rPr>
              <a:t> region.</a:t>
            </a:r>
          </a:p>
          <a:p>
            <a:pPr fontAlgn="base">
              <a:buClr>
                <a:schemeClr val="bg1"/>
              </a:buClr>
              <a:buFont typeface="Wingdings" pitchFamily="2" charset="2"/>
              <a:buChar char="q"/>
            </a:pPr>
            <a:r>
              <a:rPr lang="en-IN" sz="3000" dirty="0">
                <a:solidFill>
                  <a:schemeClr val="bg1"/>
                </a:solidFill>
                <a:latin typeface="Arial" pitchFamily="34" charset="0"/>
                <a:cs typeface="Arial" pitchFamily="34" charset="0"/>
              </a:rPr>
              <a:t> They either develop from the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of the </a:t>
            </a:r>
            <a:r>
              <a:rPr lang="en-IN" sz="3000" dirty="0" err="1">
                <a:solidFill>
                  <a:schemeClr val="bg1"/>
                </a:solidFill>
                <a:latin typeface="Arial" pitchFamily="34" charset="0"/>
                <a:cs typeface="Arial" pitchFamily="34" charset="0"/>
              </a:rPr>
              <a:t>medullarly</a:t>
            </a:r>
            <a:r>
              <a:rPr lang="en-IN" sz="3000" dirty="0">
                <a:solidFill>
                  <a:schemeClr val="bg1"/>
                </a:solidFill>
                <a:latin typeface="Arial" pitchFamily="34" charset="0"/>
                <a:cs typeface="Arial" pitchFamily="34" charset="0"/>
              </a:rPr>
              <a:t> region or from the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deep in the algal layer of the lichen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a:t>
            </a:r>
          </a:p>
        </p:txBody>
      </p:sp>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
        <p:nvSpPr>
          <p:cNvPr id="4" name="Rectangle 3"/>
          <p:cNvSpPr/>
          <p:nvPr/>
        </p:nvSpPr>
        <p:spPr>
          <a:xfrm>
            <a:off x="347636" y="1332199"/>
            <a:ext cx="7464267" cy="5731375"/>
          </a:xfrm>
          <a:prstGeom prst="rect">
            <a:avLst/>
          </a:prstGeom>
        </p:spPr>
        <p:txBody>
          <a:bodyPr wrap="square" lIns="113345" tIns="56673" rIns="113345" bIns="56673">
            <a:spAutoFit/>
          </a:bodyPr>
          <a:lstStyle/>
          <a:p>
            <a:pPr fontAlgn="base">
              <a:buClr>
                <a:schemeClr val="bg1"/>
              </a:buClr>
            </a:pPr>
            <a:r>
              <a:rPr lang="en-IN" sz="3500" b="1" dirty="0" smtClean="0">
                <a:solidFill>
                  <a:srgbClr val="FFC000"/>
                </a:solidFill>
                <a:latin typeface="Arial" pitchFamily="34" charset="0"/>
                <a:cs typeface="Arial" pitchFamily="34" charset="0"/>
              </a:rPr>
              <a:t>Carpogonium </a:t>
            </a:r>
            <a:r>
              <a:rPr lang="en-IN" sz="3500" b="1" dirty="0">
                <a:solidFill>
                  <a:srgbClr val="FFC000"/>
                </a:solidFill>
                <a:latin typeface="Arial" pitchFamily="34" charset="0"/>
                <a:cs typeface="Arial" pitchFamily="34" charset="0"/>
              </a:rPr>
              <a:t>:</a:t>
            </a:r>
          </a:p>
          <a:p>
            <a:pPr marL="446694" indent="-446694" fontAlgn="base">
              <a:buClr>
                <a:schemeClr val="bg1"/>
              </a:buClr>
              <a:buFont typeface="Wingdings" pitchFamily="2" charset="2"/>
              <a:buChar char="q"/>
            </a:pPr>
            <a:endParaRPr lang="en-IN" sz="3000" dirty="0">
              <a:solidFill>
                <a:schemeClr val="bg1"/>
              </a:solidFill>
              <a:latin typeface="Arial" pitchFamily="34" charset="0"/>
              <a:cs typeface="Arial" pitchFamily="34" charset="0"/>
            </a:endParaRP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The straight upper portion is called the </a:t>
            </a:r>
            <a:r>
              <a:rPr lang="en-IN" sz="3000" b="1" dirty="0" err="1">
                <a:solidFill>
                  <a:srgbClr val="FFC000"/>
                </a:solidFill>
                <a:latin typeface="Arial" pitchFamily="34" charset="0"/>
                <a:cs typeface="Arial" pitchFamily="34" charset="0"/>
              </a:rPr>
              <a:t>trichogyne</a:t>
            </a:r>
            <a:r>
              <a:rPr lang="en-IN" sz="3000" b="1" dirty="0">
                <a:solidFill>
                  <a:srgbClr val="FFC000"/>
                </a:solidFill>
                <a:latin typeface="Arial" pitchFamily="34" charset="0"/>
                <a:cs typeface="Arial" pitchFamily="34" charset="0"/>
              </a:rPr>
              <a:t>. </a:t>
            </a: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It is also </a:t>
            </a:r>
            <a:r>
              <a:rPr lang="en-IN" sz="3000" dirty="0" err="1">
                <a:solidFill>
                  <a:schemeClr val="bg1"/>
                </a:solidFill>
                <a:latin typeface="Arial" pitchFamily="34" charset="0"/>
                <a:cs typeface="Arial" pitchFamily="34" charset="0"/>
              </a:rPr>
              <a:t>multicellular</a:t>
            </a:r>
            <a:r>
              <a:rPr lang="en-IN" sz="3000" dirty="0">
                <a:solidFill>
                  <a:schemeClr val="bg1"/>
                </a:solidFill>
                <a:latin typeface="Arial" pitchFamily="34" charset="0"/>
                <a:cs typeface="Arial" pitchFamily="34" charset="0"/>
              </a:rPr>
              <a:t>. The cells are elongated.</a:t>
            </a: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The terminal portion of the </a:t>
            </a:r>
            <a:r>
              <a:rPr lang="en-IN" sz="3000" dirty="0" err="1">
                <a:solidFill>
                  <a:schemeClr val="bg1"/>
                </a:solidFill>
                <a:latin typeface="Arial" pitchFamily="34" charset="0"/>
                <a:cs typeface="Arial" pitchFamily="34" charset="0"/>
              </a:rPr>
              <a:t>trichogyne</a:t>
            </a:r>
            <a:r>
              <a:rPr lang="en-IN" sz="3000" dirty="0">
                <a:solidFill>
                  <a:schemeClr val="bg1"/>
                </a:solidFill>
                <a:latin typeface="Arial" pitchFamily="34" charset="0"/>
                <a:cs typeface="Arial" pitchFamily="34" charset="0"/>
              </a:rPr>
              <a:t> projects beyond the surface of the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and has a gelatinous cell wall.</a:t>
            </a: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One of the cells of the </a:t>
            </a:r>
            <a:r>
              <a:rPr lang="en-IN" sz="3000" dirty="0" err="1">
                <a:solidFill>
                  <a:schemeClr val="bg1"/>
                </a:solidFill>
                <a:latin typeface="Arial" pitchFamily="34" charset="0"/>
                <a:cs typeface="Arial" pitchFamily="34" charset="0"/>
              </a:rPr>
              <a:t>carpogonium</a:t>
            </a:r>
            <a:r>
              <a:rPr lang="en-IN" sz="3000" dirty="0">
                <a:solidFill>
                  <a:schemeClr val="bg1"/>
                </a:solidFill>
                <a:latin typeface="Arial" pitchFamily="34" charset="0"/>
                <a:cs typeface="Arial" pitchFamily="34" charset="0"/>
              </a:rPr>
              <a:t> generally middle one directly </a:t>
            </a:r>
            <a:r>
              <a:rPr lang="en-IN" sz="3000" dirty="0" err="1">
                <a:solidFill>
                  <a:schemeClr val="bg1"/>
                </a:solidFill>
                <a:latin typeface="Arial" pitchFamily="34" charset="0"/>
                <a:cs typeface="Arial" pitchFamily="34" charset="0"/>
              </a:rPr>
              <a:t>fuction</a:t>
            </a:r>
            <a:r>
              <a:rPr lang="en-IN" sz="3000" dirty="0">
                <a:solidFill>
                  <a:schemeClr val="bg1"/>
                </a:solidFill>
                <a:latin typeface="Arial" pitchFamily="34" charset="0"/>
                <a:cs typeface="Arial" pitchFamily="34" charset="0"/>
              </a:rPr>
              <a:t> as </a:t>
            </a:r>
            <a:r>
              <a:rPr lang="en-IN" sz="3000" dirty="0" err="1">
                <a:solidFill>
                  <a:srgbClr val="FFC000"/>
                </a:solidFill>
                <a:latin typeface="Arial" pitchFamily="34" charset="0"/>
                <a:cs typeface="Arial" pitchFamily="34" charset="0"/>
              </a:rPr>
              <a:t>oogonium</a:t>
            </a:r>
            <a:r>
              <a:rPr lang="en-IN" sz="3000" dirty="0">
                <a:solidFill>
                  <a:srgbClr val="FFC000"/>
                </a:solidFill>
                <a:latin typeface="Arial" pitchFamily="34" charset="0"/>
                <a:cs typeface="Arial" pitchFamily="34" charset="0"/>
              </a:rPr>
              <a:t>.</a:t>
            </a:r>
          </a:p>
        </p:txBody>
      </p:sp>
      <p:pic>
        <p:nvPicPr>
          <p:cNvPr id="1026" name="Picture 2" descr="C:\Users\Dr. Khagendra K Nath\Desktop\lichen photo\download (5).jpg"/>
          <p:cNvPicPr>
            <a:picLocks noChangeAspect="1" noChangeArrowheads="1"/>
          </p:cNvPicPr>
          <p:nvPr/>
        </p:nvPicPr>
        <p:blipFill>
          <a:blip r:embed="rId3" cstate="print"/>
          <a:srcRect/>
          <a:stretch>
            <a:fillRect/>
          </a:stretch>
        </p:blipFill>
        <p:spPr bwMode="auto">
          <a:xfrm>
            <a:off x="7674423" y="1937068"/>
            <a:ext cx="4963666" cy="44267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
        <p:nvSpPr>
          <p:cNvPr id="3" name="TextBox 2"/>
          <p:cNvSpPr txBox="1"/>
          <p:nvPr/>
        </p:nvSpPr>
        <p:spPr>
          <a:xfrm>
            <a:off x="248112" y="1256590"/>
            <a:ext cx="12042351" cy="5654431"/>
          </a:xfrm>
          <a:prstGeom prst="rect">
            <a:avLst/>
          </a:prstGeom>
          <a:noFill/>
        </p:spPr>
        <p:txBody>
          <a:bodyPr wrap="square" lIns="113345" tIns="56673" rIns="113345" bIns="56673" rtlCol="0">
            <a:spAutoFit/>
          </a:bodyPr>
          <a:lstStyle/>
          <a:p>
            <a:pPr marL="446694" indent="-446694">
              <a:buClr>
                <a:schemeClr val="bg1"/>
              </a:buClr>
            </a:pPr>
            <a:r>
              <a:rPr lang="en-IN" sz="3500" b="1" dirty="0">
                <a:solidFill>
                  <a:srgbClr val="FFC000"/>
                </a:solidFill>
                <a:latin typeface="Arial" pitchFamily="34" charset="0"/>
                <a:cs typeface="Arial" pitchFamily="34" charset="0"/>
              </a:rPr>
              <a:t>Fertilization :</a:t>
            </a:r>
          </a:p>
          <a:p>
            <a:pPr marL="446694" indent="-446694">
              <a:buClr>
                <a:schemeClr val="bg1"/>
              </a:buClr>
              <a:buFont typeface="Wingdings" pitchFamily="2" charset="2"/>
              <a:buChar char="q"/>
            </a:pPr>
            <a:endParaRPr lang="en-IN" sz="2500" dirty="0">
              <a:solidFill>
                <a:schemeClr val="bg1"/>
              </a:solidFill>
              <a:latin typeface="Arial" pitchFamily="34" charset="0"/>
              <a:cs typeface="Arial" pitchFamily="34" charset="0"/>
            </a:endParaRPr>
          </a:p>
          <a:p>
            <a:pPr marL="446694" indent="-446694">
              <a:buClr>
                <a:schemeClr val="bg1"/>
              </a:buClr>
              <a:buFont typeface="Wingdings" pitchFamily="2" charset="2"/>
              <a:buChar char="q"/>
            </a:pPr>
            <a:r>
              <a:rPr lang="en-IN" sz="3000" dirty="0">
                <a:solidFill>
                  <a:schemeClr val="bg1"/>
                </a:solidFill>
                <a:latin typeface="Arial" pitchFamily="34" charset="0"/>
                <a:cs typeface="Arial" pitchFamily="34" charset="0"/>
              </a:rPr>
              <a:t>At the time of </a:t>
            </a:r>
            <a:r>
              <a:rPr lang="en-IN" sz="3000" dirty="0" err="1">
                <a:solidFill>
                  <a:schemeClr val="bg1"/>
                </a:solidFill>
                <a:latin typeface="Arial" pitchFamily="34" charset="0"/>
                <a:cs typeface="Arial" pitchFamily="34" charset="0"/>
              </a:rPr>
              <a:t>reproductiontion</a:t>
            </a:r>
            <a:r>
              <a:rPr lang="en-IN" sz="3000" dirty="0">
                <a:solidFill>
                  <a:schemeClr val="bg1"/>
                </a:solidFill>
                <a:latin typeface="Arial" pitchFamily="34" charset="0"/>
                <a:cs typeface="Arial" pitchFamily="34" charset="0"/>
              </a:rPr>
              <a:t> a </a:t>
            </a:r>
            <a:r>
              <a:rPr lang="en-IN" sz="3000" b="1" dirty="0" err="1">
                <a:solidFill>
                  <a:srgbClr val="FFC000"/>
                </a:solidFill>
                <a:latin typeface="Arial" pitchFamily="34" charset="0"/>
                <a:cs typeface="Arial" pitchFamily="34" charset="0"/>
              </a:rPr>
              <a:t>spermatium</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is lodged to the tip of the </a:t>
            </a:r>
            <a:r>
              <a:rPr lang="en-IN" sz="3000" b="1" dirty="0" err="1">
                <a:solidFill>
                  <a:srgbClr val="FFC000"/>
                </a:solidFill>
                <a:latin typeface="Arial" pitchFamily="34" charset="0"/>
                <a:cs typeface="Arial" pitchFamily="34" charset="0"/>
              </a:rPr>
              <a:t>trichogyne</a:t>
            </a:r>
            <a:r>
              <a:rPr lang="en-IN" sz="3000" dirty="0">
                <a:solidFill>
                  <a:schemeClr val="bg1"/>
                </a:solidFill>
                <a:latin typeface="Arial" pitchFamily="34" charset="0"/>
                <a:cs typeface="Arial" pitchFamily="34" charset="0"/>
              </a:rPr>
              <a:t>.</a:t>
            </a:r>
          </a:p>
          <a:p>
            <a:pPr marL="446694" indent="-446694">
              <a:buClr>
                <a:schemeClr val="bg1"/>
              </a:buClr>
              <a:buFont typeface="Wingdings" pitchFamily="2" charset="2"/>
              <a:buChar char="q"/>
            </a:pPr>
            <a:r>
              <a:rPr lang="en-IN" sz="3000" dirty="0">
                <a:solidFill>
                  <a:schemeClr val="bg1"/>
                </a:solidFill>
                <a:latin typeface="Arial" pitchFamily="34" charset="0"/>
                <a:cs typeface="Arial" pitchFamily="34" charset="0"/>
              </a:rPr>
              <a:t>Then the walls of the </a:t>
            </a:r>
            <a:r>
              <a:rPr lang="en-IN" sz="3000" dirty="0" err="1">
                <a:solidFill>
                  <a:schemeClr val="bg1"/>
                </a:solidFill>
                <a:latin typeface="Arial" pitchFamily="34" charset="0"/>
                <a:cs typeface="Arial" pitchFamily="34" charset="0"/>
              </a:rPr>
              <a:t>spermatium</a:t>
            </a:r>
            <a:r>
              <a:rPr lang="en-IN" sz="3000" dirty="0">
                <a:solidFill>
                  <a:schemeClr val="bg1"/>
                </a:solidFill>
                <a:latin typeface="Arial" pitchFamily="34" charset="0"/>
                <a:cs typeface="Arial" pitchFamily="34" charset="0"/>
              </a:rPr>
              <a:t> and </a:t>
            </a:r>
            <a:r>
              <a:rPr lang="en-IN" sz="3000" dirty="0" err="1">
                <a:solidFill>
                  <a:schemeClr val="bg1"/>
                </a:solidFill>
                <a:latin typeface="Arial" pitchFamily="34" charset="0"/>
                <a:cs typeface="Arial" pitchFamily="34" charset="0"/>
              </a:rPr>
              <a:t>trichogyne</a:t>
            </a:r>
            <a:r>
              <a:rPr lang="en-IN" sz="3000" dirty="0">
                <a:solidFill>
                  <a:schemeClr val="bg1"/>
                </a:solidFill>
                <a:latin typeface="Arial" pitchFamily="34" charset="0"/>
                <a:cs typeface="Arial" pitchFamily="34" charset="0"/>
              </a:rPr>
              <a:t> dissolved at the point of contact.</a:t>
            </a:r>
          </a:p>
          <a:p>
            <a:pPr marL="446694" indent="-446694">
              <a:buClr>
                <a:schemeClr val="bg1"/>
              </a:buClr>
              <a:buFont typeface="Wingdings" pitchFamily="2" charset="2"/>
              <a:buChar char="q"/>
            </a:pPr>
            <a:r>
              <a:rPr lang="en-IN" sz="3000" dirty="0">
                <a:solidFill>
                  <a:schemeClr val="bg1"/>
                </a:solidFill>
                <a:latin typeface="Arial" pitchFamily="34" charset="0"/>
                <a:cs typeface="Arial" pitchFamily="34" charset="0"/>
              </a:rPr>
              <a:t>Then the contents of the </a:t>
            </a:r>
            <a:r>
              <a:rPr lang="en-IN" sz="3000" dirty="0" err="1">
                <a:solidFill>
                  <a:schemeClr val="bg1"/>
                </a:solidFill>
                <a:latin typeface="Arial" pitchFamily="34" charset="0"/>
                <a:cs typeface="Arial" pitchFamily="34" charset="0"/>
              </a:rPr>
              <a:t>spermatium</a:t>
            </a:r>
            <a:r>
              <a:rPr lang="en-IN" sz="3000" dirty="0">
                <a:solidFill>
                  <a:schemeClr val="bg1"/>
                </a:solidFill>
                <a:latin typeface="Arial" pitchFamily="34" charset="0"/>
                <a:cs typeface="Arial" pitchFamily="34" charset="0"/>
              </a:rPr>
              <a:t> pass into the </a:t>
            </a:r>
            <a:r>
              <a:rPr lang="en-IN" sz="3000" dirty="0" err="1">
                <a:solidFill>
                  <a:schemeClr val="bg1"/>
                </a:solidFill>
                <a:latin typeface="Arial" pitchFamily="34" charset="0"/>
                <a:cs typeface="Arial" pitchFamily="34" charset="0"/>
              </a:rPr>
              <a:t>trichogyne</a:t>
            </a:r>
            <a:r>
              <a:rPr lang="en-IN" sz="3000" dirty="0">
                <a:solidFill>
                  <a:schemeClr val="bg1"/>
                </a:solidFill>
                <a:latin typeface="Arial" pitchFamily="34" charset="0"/>
                <a:cs typeface="Arial" pitchFamily="34" charset="0"/>
              </a:rPr>
              <a:t>.</a:t>
            </a:r>
          </a:p>
          <a:p>
            <a:pPr marL="446694" indent="-446694">
              <a:buClr>
                <a:schemeClr val="bg1"/>
              </a:buClr>
              <a:buFont typeface="Wingdings" pitchFamily="2" charset="2"/>
              <a:buChar char="q"/>
            </a:pPr>
            <a:r>
              <a:rPr lang="en-IN" sz="3000" dirty="0">
                <a:solidFill>
                  <a:schemeClr val="bg1"/>
                </a:solidFill>
                <a:latin typeface="Arial" pitchFamily="34" charset="0"/>
                <a:cs typeface="Arial" pitchFamily="34" charset="0"/>
              </a:rPr>
              <a:t>There is much confusion about the actual migration of male nuclei and the act of fertilization.</a:t>
            </a:r>
          </a:p>
          <a:p>
            <a:pPr marL="446694" indent="-446694">
              <a:buClr>
                <a:schemeClr val="bg1"/>
              </a:buClr>
              <a:buFont typeface="Wingdings" pitchFamily="2" charset="2"/>
              <a:buChar char="q"/>
            </a:pPr>
            <a:r>
              <a:rPr lang="en-IN" sz="3000" dirty="0">
                <a:solidFill>
                  <a:schemeClr val="bg1"/>
                </a:solidFill>
                <a:latin typeface="Arial" pitchFamily="34" charset="0"/>
                <a:cs typeface="Arial" pitchFamily="34" charset="0"/>
              </a:rPr>
              <a:t>However, transference of the male nuclei in to the middle cell of the </a:t>
            </a:r>
            <a:r>
              <a:rPr lang="en-IN" sz="3000" dirty="0" err="1">
                <a:solidFill>
                  <a:schemeClr val="bg1"/>
                </a:solidFill>
                <a:latin typeface="Arial" pitchFamily="34" charset="0"/>
                <a:cs typeface="Arial" pitchFamily="34" charset="0"/>
              </a:rPr>
              <a:t>ascogonium</a:t>
            </a:r>
            <a:r>
              <a:rPr lang="en-IN" sz="3000" dirty="0">
                <a:solidFill>
                  <a:schemeClr val="bg1"/>
                </a:solidFill>
                <a:latin typeface="Arial" pitchFamily="34" charset="0"/>
                <a:cs typeface="Arial" pitchFamily="34" charset="0"/>
              </a:rPr>
              <a:t> leads to the formation of numerous </a:t>
            </a:r>
            <a:r>
              <a:rPr lang="en-IN" sz="3000" b="1" dirty="0" err="1">
                <a:solidFill>
                  <a:srgbClr val="FFC000"/>
                </a:solidFill>
                <a:latin typeface="Arial" pitchFamily="34" charset="0"/>
                <a:cs typeface="Arial" pitchFamily="34" charset="0"/>
              </a:rPr>
              <a:t>ascogenous</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273686"/>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
        <p:nvSpPr>
          <p:cNvPr id="4" name="Rectangle 3"/>
          <p:cNvSpPr/>
          <p:nvPr/>
        </p:nvSpPr>
        <p:spPr>
          <a:xfrm>
            <a:off x="248110" y="1014512"/>
            <a:ext cx="12141874" cy="6910113"/>
          </a:xfrm>
          <a:prstGeom prst="rect">
            <a:avLst/>
          </a:prstGeom>
        </p:spPr>
        <p:txBody>
          <a:bodyPr wrap="square" lIns="113345" tIns="56673" rIns="113345" bIns="56673">
            <a:spAutoFit/>
          </a:bodyPr>
          <a:lstStyle/>
          <a:p>
            <a:pPr fontAlgn="base"/>
            <a:r>
              <a:rPr lang="en-IN" sz="3500" b="1" dirty="0">
                <a:solidFill>
                  <a:srgbClr val="FFC000"/>
                </a:solidFill>
                <a:latin typeface="Arial" pitchFamily="34" charset="0"/>
                <a:cs typeface="Arial" pitchFamily="34" charset="0"/>
              </a:rPr>
              <a:t>Post fertilization changes :</a:t>
            </a:r>
          </a:p>
          <a:p>
            <a:pPr marL="446694" indent="-446694" fontAlgn="base"/>
            <a:r>
              <a:rPr lang="en-IN" sz="3000" dirty="0">
                <a:solidFill>
                  <a:schemeClr val="bg1"/>
                </a:solidFill>
                <a:latin typeface="Arial" pitchFamily="34" charset="0"/>
                <a:cs typeface="Arial" pitchFamily="34" charset="0"/>
              </a:rPr>
              <a:t>    Fertilisation is followed by the following changes in the </a:t>
            </a:r>
            <a:r>
              <a:rPr lang="en-IN" sz="3000" dirty="0" err="1">
                <a:solidFill>
                  <a:schemeClr val="bg1"/>
                </a:solidFill>
                <a:latin typeface="Arial" pitchFamily="34" charset="0"/>
                <a:cs typeface="Arial" pitchFamily="34" charset="0"/>
              </a:rPr>
              <a:t>carpogonium</a:t>
            </a:r>
            <a:endParaRPr lang="en-IN" sz="3000" dirty="0">
              <a:solidFill>
                <a:schemeClr val="bg1"/>
              </a:solidFill>
              <a:latin typeface="Arial" pitchFamily="34" charset="0"/>
              <a:cs typeface="Arial" pitchFamily="34" charset="0"/>
            </a:endParaRPr>
          </a:p>
          <a:p>
            <a:pPr marL="446694" indent="-446694" fontAlgn="base"/>
            <a:endParaRPr lang="en-IN" sz="3000" dirty="0">
              <a:solidFill>
                <a:schemeClr val="bg1"/>
              </a:solidFill>
              <a:latin typeface="Arial" pitchFamily="34" charset="0"/>
              <a:cs typeface="Arial" pitchFamily="34" charset="0"/>
            </a:endParaRP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 After fertilization cells of </a:t>
            </a:r>
            <a:r>
              <a:rPr lang="en-IN" sz="3000" dirty="0" err="1">
                <a:solidFill>
                  <a:schemeClr val="bg1"/>
                </a:solidFill>
                <a:latin typeface="Arial" pitchFamily="34" charset="0"/>
                <a:cs typeface="Arial" pitchFamily="34" charset="0"/>
              </a:rPr>
              <a:t>trichgyne</a:t>
            </a:r>
            <a:r>
              <a:rPr lang="en-IN" sz="3000" dirty="0">
                <a:solidFill>
                  <a:schemeClr val="bg1"/>
                </a:solidFill>
                <a:latin typeface="Arial" pitchFamily="34" charset="0"/>
                <a:cs typeface="Arial" pitchFamily="34" charset="0"/>
              </a:rPr>
              <a:t> disintegrate.</a:t>
            </a: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Numerous </a:t>
            </a:r>
            <a:r>
              <a:rPr lang="en-IN" sz="3000" dirty="0" err="1">
                <a:solidFill>
                  <a:srgbClr val="FFC000"/>
                </a:solidFill>
                <a:latin typeface="Arial" pitchFamily="34" charset="0"/>
                <a:cs typeface="Arial" pitchFamily="34" charset="0"/>
              </a:rPr>
              <a:t>ascogenous</a:t>
            </a:r>
            <a:r>
              <a:rPr lang="en-IN" sz="3000" dirty="0">
                <a:solidFill>
                  <a:srgbClr val="FFC000"/>
                </a:solidFill>
                <a:latin typeface="Arial" pitchFamily="34" charset="0"/>
                <a:cs typeface="Arial" pitchFamily="34" charset="0"/>
              </a:rPr>
              <a:t> </a:t>
            </a:r>
            <a:r>
              <a:rPr lang="en-IN" sz="3000" dirty="0" err="1">
                <a:solidFill>
                  <a:srgbClr val="FFC000"/>
                </a:solidFill>
                <a:latin typeface="Arial" pitchFamily="34" charset="0"/>
                <a:cs typeface="Arial" pitchFamily="34" charset="0"/>
              </a:rPr>
              <a:t>hyphae</a:t>
            </a:r>
            <a:r>
              <a:rPr lang="en-IN" sz="3000"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developed from </a:t>
            </a:r>
            <a:r>
              <a:rPr lang="en-IN" sz="3000" dirty="0" err="1">
                <a:solidFill>
                  <a:schemeClr val="bg1"/>
                </a:solidFill>
                <a:latin typeface="Arial" pitchFamily="34" charset="0"/>
                <a:cs typeface="Arial" pitchFamily="34" charset="0"/>
              </a:rPr>
              <a:t>ascogonium</a:t>
            </a:r>
            <a:r>
              <a:rPr lang="en-IN" sz="3000" dirty="0">
                <a:solidFill>
                  <a:schemeClr val="bg1"/>
                </a:solidFill>
                <a:latin typeface="Arial" pitchFamily="34" charset="0"/>
                <a:cs typeface="Arial" pitchFamily="34" charset="0"/>
              </a:rPr>
              <a:t>.</a:t>
            </a:r>
          </a:p>
          <a:p>
            <a:pPr marL="446694" indent="-446694" fontAlgn="base">
              <a:buClr>
                <a:schemeClr val="bg1"/>
              </a:buClr>
              <a:buFont typeface="Wingdings" pitchFamily="2" charset="2"/>
              <a:buChar char="q"/>
            </a:pPr>
            <a:r>
              <a:rPr lang="en-IN" sz="3000" b="1" dirty="0" err="1">
                <a:solidFill>
                  <a:srgbClr val="FFC000"/>
                </a:solidFill>
                <a:latin typeface="Arial" pitchFamily="34" charset="0"/>
                <a:cs typeface="Arial" pitchFamily="34" charset="0"/>
              </a:rPr>
              <a:t>Asci</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are developed from the </a:t>
            </a:r>
            <a:r>
              <a:rPr lang="en-IN" sz="3000" dirty="0" err="1">
                <a:solidFill>
                  <a:schemeClr val="bg1"/>
                </a:solidFill>
                <a:latin typeface="Arial" pitchFamily="34" charset="0"/>
                <a:cs typeface="Arial" pitchFamily="34" charset="0"/>
              </a:rPr>
              <a:t>binucleate</a:t>
            </a:r>
            <a:r>
              <a:rPr lang="en-IN" sz="3000" dirty="0">
                <a:solidFill>
                  <a:schemeClr val="bg1"/>
                </a:solidFill>
                <a:latin typeface="Arial" pitchFamily="34" charset="0"/>
                <a:cs typeface="Arial" pitchFamily="34" charset="0"/>
              </a:rPr>
              <a:t> penultimate cells or ultimate cells of the </a:t>
            </a:r>
            <a:r>
              <a:rPr lang="en-IN" sz="3000" dirty="0" err="1">
                <a:solidFill>
                  <a:schemeClr val="bg1"/>
                </a:solidFill>
                <a:latin typeface="Arial" pitchFamily="34" charset="0"/>
                <a:cs typeface="Arial" pitchFamily="34" charset="0"/>
              </a:rPr>
              <a:t>ascogenous</a:t>
            </a:r>
            <a:r>
              <a:rPr lang="en-IN" sz="3000" dirty="0">
                <a:solidFill>
                  <a:schemeClr val="bg1"/>
                </a:solidFill>
                <a:latin typeface="Arial" pitchFamily="34" charset="0"/>
                <a:cs typeface="Arial" pitchFamily="34" charset="0"/>
              </a:rPr>
              <a:t>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a:t>
            </a: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The two nuclei fuse and form </a:t>
            </a:r>
            <a:r>
              <a:rPr lang="en-IN" sz="3000" b="1" dirty="0" err="1">
                <a:solidFill>
                  <a:srgbClr val="FFC000"/>
                </a:solidFill>
                <a:latin typeface="Arial" pitchFamily="34" charset="0"/>
                <a:cs typeface="Arial" pitchFamily="34" charset="0"/>
              </a:rPr>
              <a:t>eigth</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ascospored</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ascus</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as usual manner.</a:t>
            </a:r>
          </a:p>
          <a:p>
            <a:pPr marL="446694" indent="-446694" fontAlgn="base">
              <a:buClr>
                <a:schemeClr val="bg1"/>
              </a:buClr>
              <a:buFont typeface="Wingdings" pitchFamily="2" charset="2"/>
              <a:buChar char="q"/>
            </a:pPr>
            <a:r>
              <a:rPr lang="en-IN" sz="3000" dirty="0">
                <a:solidFill>
                  <a:schemeClr val="bg1"/>
                </a:solidFill>
                <a:latin typeface="Arial" pitchFamily="34" charset="0"/>
                <a:cs typeface="Arial" pitchFamily="34" charset="0"/>
              </a:rPr>
              <a:t>The </a:t>
            </a:r>
            <a:r>
              <a:rPr lang="en-IN" sz="3000" dirty="0" err="1">
                <a:solidFill>
                  <a:schemeClr val="bg1"/>
                </a:solidFill>
                <a:latin typeface="Arial" pitchFamily="34" charset="0"/>
                <a:cs typeface="Arial" pitchFamily="34" charset="0"/>
              </a:rPr>
              <a:t>asci</a:t>
            </a:r>
            <a:r>
              <a:rPr lang="en-IN" sz="3000" dirty="0">
                <a:solidFill>
                  <a:schemeClr val="bg1"/>
                </a:solidFill>
                <a:latin typeface="Arial" pitchFamily="34" charset="0"/>
                <a:cs typeface="Arial" pitchFamily="34" charset="0"/>
              </a:rPr>
              <a:t> are intermingled with long and sterile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called </a:t>
            </a:r>
            <a:r>
              <a:rPr lang="en-IN" sz="3000" b="1" dirty="0" err="1">
                <a:solidFill>
                  <a:srgbClr val="FFC000"/>
                </a:solidFill>
                <a:latin typeface="Arial" pitchFamily="34" charset="0"/>
                <a:cs typeface="Arial" pitchFamily="34" charset="0"/>
              </a:rPr>
              <a:t>paraphyses</a:t>
            </a:r>
            <a:r>
              <a:rPr lang="en-IN" sz="3000" dirty="0">
                <a:solidFill>
                  <a:schemeClr val="bg1"/>
                </a:solidFill>
                <a:latin typeface="Arial" pitchFamily="34" charset="0"/>
                <a:cs typeface="Arial" pitchFamily="34" charset="0"/>
              </a:rPr>
              <a:t>.</a:t>
            </a:r>
          </a:p>
          <a:p>
            <a:pPr marL="446694" indent="-446694" fontAlgn="base">
              <a:buClr>
                <a:schemeClr val="bg1"/>
              </a:buClr>
              <a:buFont typeface="Wingdings" pitchFamily="2" charset="2"/>
              <a:buChar char="q"/>
            </a:pPr>
            <a:r>
              <a:rPr lang="en-IN" sz="3000" dirty="0" err="1">
                <a:solidFill>
                  <a:schemeClr val="bg1"/>
                </a:solidFill>
                <a:latin typeface="Arial" pitchFamily="34" charset="0"/>
                <a:cs typeface="Arial" pitchFamily="34" charset="0"/>
              </a:rPr>
              <a:t>Asci</a:t>
            </a:r>
            <a:r>
              <a:rPr lang="en-IN" sz="3000" dirty="0">
                <a:solidFill>
                  <a:schemeClr val="bg1"/>
                </a:solidFill>
                <a:latin typeface="Arial" pitchFamily="34" charset="0"/>
                <a:cs typeface="Arial" pitchFamily="34" charset="0"/>
              </a:rPr>
              <a:t> and </a:t>
            </a:r>
            <a:r>
              <a:rPr lang="en-IN" sz="3000" dirty="0" err="1">
                <a:solidFill>
                  <a:schemeClr val="bg1"/>
                </a:solidFill>
                <a:latin typeface="Arial" pitchFamily="34" charset="0"/>
                <a:cs typeface="Arial" pitchFamily="34" charset="0"/>
              </a:rPr>
              <a:t>paraphyses</a:t>
            </a:r>
            <a:r>
              <a:rPr lang="en-IN" sz="3000" dirty="0">
                <a:solidFill>
                  <a:schemeClr val="bg1"/>
                </a:solidFill>
                <a:latin typeface="Arial" pitchFamily="34" charset="0"/>
                <a:cs typeface="Arial" pitchFamily="34" charset="0"/>
              </a:rPr>
              <a:t> grow together along with surrounding vegetative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and form a </a:t>
            </a:r>
            <a:r>
              <a:rPr lang="en-IN" sz="3000" b="1" dirty="0">
                <a:solidFill>
                  <a:srgbClr val="FFC000"/>
                </a:solidFill>
                <a:latin typeface="Arial" pitchFamily="34" charset="0"/>
                <a:cs typeface="Arial" pitchFamily="34" charset="0"/>
              </a:rPr>
              <a:t>fruiting body </a:t>
            </a:r>
            <a:r>
              <a:rPr lang="en-IN" sz="3000" dirty="0">
                <a:solidFill>
                  <a:schemeClr val="bg1"/>
                </a:solidFill>
                <a:latin typeface="Arial" pitchFamily="34" charset="0"/>
                <a:cs typeface="Arial" pitchFamily="34" charset="0"/>
              </a:rPr>
              <a:t>or </a:t>
            </a:r>
            <a:r>
              <a:rPr lang="en-IN" sz="3000" b="1" dirty="0" err="1">
                <a:solidFill>
                  <a:srgbClr val="FFC000"/>
                </a:solidFill>
                <a:latin typeface="Arial" pitchFamily="34" charset="0"/>
                <a:cs typeface="Arial" pitchFamily="34" charset="0"/>
              </a:rPr>
              <a:t>ascocarp</a:t>
            </a:r>
            <a:r>
              <a:rPr lang="en-IN" sz="3000" b="1" dirty="0">
                <a:solidFill>
                  <a:schemeClr val="bg1"/>
                </a:solidFill>
                <a:latin typeface="Arial" pitchFamily="34" charset="0"/>
                <a:cs typeface="Arial" pitchFamily="34" charset="0"/>
              </a:rPr>
              <a:t>.</a:t>
            </a:r>
          </a:p>
          <a:p>
            <a:pPr marL="446694" indent="-446694" fontAlgn="base">
              <a:buClr>
                <a:schemeClr val="bg1"/>
              </a:buClr>
              <a:buFont typeface="Wingdings" pitchFamily="2" charset="2"/>
              <a:buChar char="q"/>
            </a:pPr>
            <a:endParaRPr lang="en-IN" sz="3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21269" y="1332201"/>
            <a:ext cx="12006184" cy="4752261"/>
          </a:xfrm>
        </p:spPr>
        <p:txBody>
          <a:bodyPr>
            <a:normAutofit/>
          </a:bodyPr>
          <a:lstStyle/>
          <a:p>
            <a:pPr>
              <a:buClr>
                <a:schemeClr val="bg1"/>
              </a:buClr>
              <a:buFont typeface="Wingdings" pitchFamily="2" charset="2"/>
              <a:buChar char="q"/>
            </a:pPr>
            <a:r>
              <a:rPr lang="en-IN" sz="3000" dirty="0">
                <a:solidFill>
                  <a:schemeClr val="bg1"/>
                </a:solidFill>
                <a:latin typeface="Arial" pitchFamily="34" charset="0"/>
                <a:cs typeface="Arial" pitchFamily="34" charset="0"/>
              </a:rPr>
              <a:t>The fruiting body may be </a:t>
            </a:r>
            <a:r>
              <a:rPr lang="en-IN" sz="3000" b="1" dirty="0" err="1">
                <a:solidFill>
                  <a:srgbClr val="FFC000"/>
                </a:solidFill>
                <a:latin typeface="Arial" pitchFamily="34" charset="0"/>
                <a:cs typeface="Arial" pitchFamily="34" charset="0"/>
              </a:rPr>
              <a:t>Apothecium</a:t>
            </a:r>
            <a:r>
              <a:rPr lang="en-IN" sz="3000" dirty="0">
                <a:solidFill>
                  <a:schemeClr val="bg1"/>
                </a:solidFill>
                <a:latin typeface="Arial" pitchFamily="34" charset="0"/>
                <a:cs typeface="Arial" pitchFamily="34" charset="0"/>
              </a:rPr>
              <a:t> or </a:t>
            </a:r>
            <a:r>
              <a:rPr lang="en-IN" sz="3000" b="1" dirty="0" err="1">
                <a:solidFill>
                  <a:srgbClr val="FFC000"/>
                </a:solidFill>
                <a:latin typeface="Arial" pitchFamily="34" charset="0"/>
                <a:cs typeface="Arial" pitchFamily="34" charset="0"/>
              </a:rPr>
              <a:t>Perithecium</a:t>
            </a:r>
            <a:r>
              <a:rPr lang="en-IN" sz="3000" dirty="0">
                <a:solidFill>
                  <a:schemeClr val="bg1"/>
                </a:solidFill>
                <a:latin typeface="Arial" pitchFamily="34" charset="0"/>
                <a:cs typeface="Arial" pitchFamily="34" charset="0"/>
              </a:rPr>
              <a:t> type.</a:t>
            </a:r>
          </a:p>
          <a:p>
            <a:pPr>
              <a:buClr>
                <a:schemeClr val="bg1"/>
              </a:buClr>
              <a:buFont typeface="Wingdings" pitchFamily="2" charset="2"/>
              <a:buChar char="q"/>
            </a:pPr>
            <a:r>
              <a:rPr lang="en-IN" sz="3000" dirty="0">
                <a:solidFill>
                  <a:schemeClr val="bg1"/>
                </a:solidFill>
                <a:latin typeface="Arial" pitchFamily="34" charset="0"/>
                <a:cs typeface="Arial" pitchFamily="34" charset="0"/>
              </a:rPr>
              <a:t> </a:t>
            </a:r>
            <a:r>
              <a:rPr lang="en-IN" sz="3000" dirty="0" err="1">
                <a:solidFill>
                  <a:schemeClr val="bg1"/>
                </a:solidFill>
                <a:latin typeface="Arial" pitchFamily="34" charset="0"/>
                <a:cs typeface="Arial" pitchFamily="34" charset="0"/>
              </a:rPr>
              <a:t>Perithecia</a:t>
            </a:r>
            <a:r>
              <a:rPr lang="en-IN" sz="3000" dirty="0">
                <a:solidFill>
                  <a:schemeClr val="bg1"/>
                </a:solidFill>
                <a:latin typeface="Arial" pitchFamily="34" charset="0"/>
                <a:cs typeface="Arial" pitchFamily="34" charset="0"/>
              </a:rPr>
              <a:t> are </a:t>
            </a:r>
            <a:r>
              <a:rPr lang="en-IN" sz="3000" dirty="0" err="1">
                <a:solidFill>
                  <a:schemeClr val="bg1"/>
                </a:solidFill>
                <a:latin typeface="Arial" pitchFamily="34" charset="0"/>
                <a:cs typeface="Arial" pitchFamily="34" charset="0"/>
              </a:rPr>
              <a:t>typcally</a:t>
            </a:r>
            <a:r>
              <a:rPr lang="en-IN" sz="3000" dirty="0">
                <a:solidFill>
                  <a:schemeClr val="bg1"/>
                </a:solidFill>
                <a:latin typeface="Arial" pitchFamily="34" charset="0"/>
                <a:cs typeface="Arial" pitchFamily="34" charset="0"/>
              </a:rPr>
              <a:t> flask-like; apothecia are variable in shape but commonly disc- </a:t>
            </a:r>
            <a:r>
              <a:rPr lang="en-IN" sz="3000">
                <a:solidFill>
                  <a:schemeClr val="bg1"/>
                </a:solidFill>
                <a:latin typeface="Arial" pitchFamily="34" charset="0"/>
                <a:cs typeface="Arial" pitchFamily="34" charset="0"/>
              </a:rPr>
              <a:t>or </a:t>
            </a:r>
            <a:r>
              <a:rPr lang="en-IN" sz="3000" smtClean="0">
                <a:solidFill>
                  <a:schemeClr val="bg1"/>
                </a:solidFill>
                <a:latin typeface="Arial" pitchFamily="34" charset="0"/>
                <a:cs typeface="Arial" pitchFamily="34" charset="0"/>
              </a:rPr>
              <a:t>saucer-shaped.</a:t>
            </a:r>
            <a:endParaRPr lang="en-IN" sz="3000" dirty="0">
              <a:solidFill>
                <a:schemeClr val="bg1"/>
              </a:solidFill>
              <a:latin typeface="Arial" pitchFamily="34" charset="0"/>
              <a:cs typeface="Arial" pitchFamily="34" charset="0"/>
            </a:endParaRPr>
          </a:p>
        </p:txBody>
      </p:sp>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pic>
        <p:nvPicPr>
          <p:cNvPr id="1026" name="Picture 2" descr="C:\Users\Dr. Khagendra K Nath\Desktop\lichen photo\Pyrenula_macrospora_P1010205_500.jpg"/>
          <p:cNvPicPr>
            <a:picLocks noChangeAspect="1" noChangeArrowheads="1"/>
          </p:cNvPicPr>
          <p:nvPr/>
        </p:nvPicPr>
        <p:blipFill>
          <a:blip r:embed="rId3" cstate="print"/>
          <a:srcRect t="12766" r="13382"/>
          <a:stretch>
            <a:fillRect/>
          </a:stretch>
        </p:blipFill>
        <p:spPr bwMode="auto">
          <a:xfrm>
            <a:off x="248108" y="2952379"/>
            <a:ext cx="5881252" cy="3456384"/>
          </a:xfrm>
          <a:prstGeom prst="rect">
            <a:avLst/>
          </a:prstGeom>
          <a:noFill/>
        </p:spPr>
      </p:pic>
      <p:pic>
        <p:nvPicPr>
          <p:cNvPr id="1027" name="Picture 3" descr="C:\Users\Dr. Khagendra K Nath\Desktop\lichen photo\Xanthoria_parietina_P4211998_600.jpg"/>
          <p:cNvPicPr>
            <a:picLocks noChangeAspect="1" noChangeArrowheads="1"/>
          </p:cNvPicPr>
          <p:nvPr/>
        </p:nvPicPr>
        <p:blipFill>
          <a:blip r:embed="rId4" cstate="print"/>
          <a:srcRect l="5040" t="30516" r="20621" b="4288"/>
          <a:stretch>
            <a:fillRect/>
          </a:stretch>
        </p:blipFill>
        <p:spPr bwMode="auto">
          <a:xfrm>
            <a:off x="6678720" y="2952379"/>
            <a:ext cx="5711259" cy="3456383"/>
          </a:xfrm>
          <a:prstGeom prst="rect">
            <a:avLst/>
          </a:prstGeom>
          <a:noFill/>
        </p:spPr>
      </p:pic>
      <p:sp>
        <p:nvSpPr>
          <p:cNvPr id="8" name="TextBox 7"/>
          <p:cNvSpPr txBox="1"/>
          <p:nvPr/>
        </p:nvSpPr>
        <p:spPr>
          <a:xfrm>
            <a:off x="546679" y="6322353"/>
            <a:ext cx="5374272" cy="576118"/>
          </a:xfrm>
          <a:prstGeom prst="rect">
            <a:avLst/>
          </a:prstGeom>
          <a:noFill/>
        </p:spPr>
        <p:txBody>
          <a:bodyPr wrap="square" lIns="113345" tIns="56673" rIns="113345" bIns="56673" rtlCol="0">
            <a:spAutoFit/>
          </a:bodyPr>
          <a:lstStyle/>
          <a:p>
            <a:pPr algn="ctr"/>
            <a:r>
              <a:rPr lang="en-IN" sz="3000" b="1" dirty="0" err="1">
                <a:solidFill>
                  <a:srgbClr val="FFFF00"/>
                </a:solidFill>
                <a:latin typeface="Arial" pitchFamily="34" charset="0"/>
                <a:cs typeface="Arial" pitchFamily="34" charset="0"/>
              </a:rPr>
              <a:t>Perithecia</a:t>
            </a:r>
            <a:endParaRPr lang="en-IN" sz="3000" b="1" dirty="0">
              <a:solidFill>
                <a:srgbClr val="FFFF00"/>
              </a:solidFill>
              <a:latin typeface="Arial" pitchFamily="34" charset="0"/>
              <a:cs typeface="Arial" pitchFamily="34" charset="0"/>
            </a:endParaRPr>
          </a:p>
        </p:txBody>
      </p:sp>
      <p:sp>
        <p:nvSpPr>
          <p:cNvPr id="9" name="TextBox 8"/>
          <p:cNvSpPr txBox="1"/>
          <p:nvPr/>
        </p:nvSpPr>
        <p:spPr>
          <a:xfrm>
            <a:off x="8409042" y="6322353"/>
            <a:ext cx="2088387" cy="576118"/>
          </a:xfrm>
          <a:prstGeom prst="rect">
            <a:avLst/>
          </a:prstGeom>
          <a:noFill/>
        </p:spPr>
        <p:txBody>
          <a:bodyPr wrap="none" lIns="113345" tIns="56673" rIns="113345" bIns="56673" rtlCol="0">
            <a:spAutoFit/>
          </a:bodyPr>
          <a:lstStyle/>
          <a:p>
            <a:r>
              <a:rPr lang="en-IN" sz="3000" b="1" dirty="0">
                <a:solidFill>
                  <a:srgbClr val="FFFF00"/>
                </a:solidFill>
                <a:latin typeface="Arial" pitchFamily="34" charset="0"/>
                <a:cs typeface="Arial" pitchFamily="34" charset="0"/>
              </a:rPr>
              <a:t>Apothecia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8110" y="648122"/>
            <a:ext cx="12141874" cy="5623653"/>
          </a:xfrm>
          <a:prstGeom prst="rect">
            <a:avLst/>
          </a:prstGeom>
          <a:noFill/>
        </p:spPr>
        <p:txBody>
          <a:bodyPr wrap="square" lIns="113345" tIns="56673" rIns="113345" bIns="56673" rtlCol="0">
            <a:spAutoFit/>
          </a:bodyPr>
          <a:lstStyle/>
          <a:p>
            <a:r>
              <a:rPr lang="en-IN" sz="3000" dirty="0">
                <a:solidFill>
                  <a:srgbClr val="FFFF00"/>
                </a:solidFill>
                <a:latin typeface="Arial Black" pitchFamily="34" charset="0"/>
              </a:rPr>
              <a:t> </a:t>
            </a:r>
            <a:endParaRPr lang="en-IN" sz="2500" dirty="0">
              <a:solidFill>
                <a:schemeClr val="bg1"/>
              </a:solidFill>
              <a:latin typeface="Arial" pitchFamily="34" charset="0"/>
              <a:cs typeface="Arial" pitchFamily="34" charset="0"/>
            </a:endParaRPr>
          </a:p>
          <a:p>
            <a:pPr marL="334528" indent="-334528"/>
            <a:r>
              <a:rPr lang="en-IN" sz="2500" dirty="0">
                <a:solidFill>
                  <a:srgbClr val="FFFF00"/>
                </a:solidFill>
                <a:latin typeface="Arial" pitchFamily="34" charset="0"/>
                <a:cs typeface="Arial" pitchFamily="34" charset="0"/>
              </a:rPr>
              <a:t>  </a:t>
            </a:r>
            <a:r>
              <a:rPr lang="en-IN" sz="2800" b="1" dirty="0" smtClean="0">
                <a:solidFill>
                  <a:srgbClr val="FFFF00"/>
                </a:solidFill>
                <a:latin typeface="Arial" pitchFamily="34" charset="0"/>
                <a:cs typeface="Arial" pitchFamily="34" charset="0"/>
              </a:rPr>
              <a:t>OCCURRENCE OF LICHEN :  </a:t>
            </a:r>
          </a:p>
          <a:p>
            <a:pPr marL="334528" indent="-334528"/>
            <a:endParaRPr lang="en-IN" sz="2500" dirty="0">
              <a:solidFill>
                <a:srgbClr val="FFFF00"/>
              </a:solidFill>
              <a:latin typeface="Arial" pitchFamily="34" charset="0"/>
              <a:cs typeface="Arial" pitchFamily="34" charset="0"/>
            </a:endParaRPr>
          </a:p>
          <a:p>
            <a:pPr marL="179388"/>
            <a:r>
              <a:rPr lang="en-IN" sz="2500" dirty="0" smtClean="0">
                <a:solidFill>
                  <a:schemeClr val="bg1"/>
                </a:solidFill>
                <a:latin typeface="Arial" pitchFamily="34" charset="0"/>
                <a:cs typeface="Arial" pitchFamily="34" charset="0"/>
              </a:rPr>
              <a:t>Lichens occur commonly </a:t>
            </a:r>
            <a:r>
              <a:rPr lang="en-IN" sz="2500" dirty="0">
                <a:solidFill>
                  <a:schemeClr val="bg1"/>
                </a:solidFill>
                <a:latin typeface="Arial" pitchFamily="34" charset="0"/>
                <a:cs typeface="Arial" pitchFamily="34" charset="0"/>
              </a:rPr>
              <a:t>on tree barks, decaying logs, leaves, </a:t>
            </a:r>
            <a:r>
              <a:rPr lang="en-IN" sz="2500" dirty="0" smtClean="0">
                <a:solidFill>
                  <a:schemeClr val="bg1"/>
                </a:solidFill>
                <a:latin typeface="Arial" pitchFamily="34" charset="0"/>
                <a:cs typeface="Arial" pitchFamily="34" charset="0"/>
              </a:rPr>
              <a:t>rocks, old walls and </a:t>
            </a:r>
            <a:r>
              <a:rPr lang="en-IN" sz="2500" dirty="0">
                <a:solidFill>
                  <a:schemeClr val="bg1"/>
                </a:solidFill>
                <a:latin typeface="Arial" pitchFamily="34" charset="0"/>
                <a:cs typeface="Arial" pitchFamily="34" charset="0"/>
              </a:rPr>
              <a:t>soils</a:t>
            </a:r>
            <a:r>
              <a:rPr lang="en-IN" sz="2500" dirty="0" smtClean="0">
                <a:solidFill>
                  <a:schemeClr val="bg1"/>
                </a:solidFill>
                <a:latin typeface="Arial" pitchFamily="34" charset="0"/>
                <a:cs typeface="Arial" pitchFamily="34" charset="0"/>
              </a:rPr>
              <a:t>.</a:t>
            </a:r>
          </a:p>
          <a:p>
            <a:pPr marL="179388"/>
            <a:endParaRPr lang="en-IN" sz="2500" dirty="0" smtClean="0">
              <a:solidFill>
                <a:schemeClr val="bg1"/>
              </a:solidFill>
              <a:latin typeface="Arial" pitchFamily="34" charset="0"/>
              <a:cs typeface="Arial" pitchFamily="34" charset="0"/>
            </a:endParaRPr>
          </a:p>
          <a:p>
            <a:pPr marL="179388"/>
            <a:r>
              <a:rPr lang="en-IN" sz="2500" dirty="0" smtClean="0">
                <a:solidFill>
                  <a:schemeClr val="bg1"/>
                </a:solidFill>
                <a:latin typeface="Arial" pitchFamily="34" charset="0"/>
                <a:cs typeface="Arial" pitchFamily="34" charset="0"/>
              </a:rPr>
              <a:t>On the basis of habitat they are classified into :</a:t>
            </a:r>
            <a:endParaRPr lang="en-IN" sz="2500" dirty="0">
              <a:solidFill>
                <a:schemeClr val="bg1"/>
              </a:solidFill>
              <a:latin typeface="Arial" pitchFamily="34" charset="0"/>
              <a:cs typeface="Arial" pitchFamily="34" charset="0"/>
            </a:endParaRPr>
          </a:p>
          <a:p>
            <a:pPr marL="334528" indent="-334528"/>
            <a:endParaRPr lang="en-IN" sz="2500" dirty="0">
              <a:solidFill>
                <a:schemeClr val="bg1"/>
              </a:solidFill>
              <a:latin typeface="Arial" pitchFamily="34" charset="0"/>
              <a:cs typeface="Arial" pitchFamily="34" charset="0"/>
            </a:endParaRPr>
          </a:p>
          <a:p>
            <a:pPr marL="334528" indent="-334528"/>
            <a:r>
              <a:rPr lang="en-IN" sz="2500" dirty="0">
                <a:solidFill>
                  <a:schemeClr val="bg1"/>
                </a:solidFill>
                <a:latin typeface="Arial" pitchFamily="34" charset="0"/>
                <a:cs typeface="Arial" pitchFamily="34" charset="0"/>
              </a:rPr>
              <a:t>			 </a:t>
            </a:r>
            <a:r>
              <a:rPr lang="en-IN" sz="2500" b="1" dirty="0" err="1">
                <a:solidFill>
                  <a:srgbClr val="FFC000"/>
                </a:solidFill>
                <a:latin typeface="Arial" pitchFamily="34" charset="0"/>
                <a:cs typeface="Arial" pitchFamily="34" charset="0"/>
              </a:rPr>
              <a:t>Saxicolous</a:t>
            </a:r>
            <a:r>
              <a:rPr lang="en-IN" sz="2500" b="1"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lichen growing on rocks</a:t>
            </a:r>
          </a:p>
          <a:p>
            <a:pPr marL="2341694" indent="-2341694"/>
            <a:r>
              <a:rPr lang="en-IN" sz="2500" dirty="0">
                <a:solidFill>
                  <a:schemeClr val="bg1"/>
                </a:solidFill>
                <a:latin typeface="Arial" pitchFamily="34" charset="0"/>
                <a:cs typeface="Arial" pitchFamily="34" charset="0"/>
              </a:rPr>
              <a:t>	</a:t>
            </a:r>
            <a:r>
              <a:rPr lang="en-IN" sz="2500" b="1" dirty="0" err="1">
                <a:solidFill>
                  <a:srgbClr val="FFC000"/>
                </a:solidFill>
                <a:latin typeface="Arial" pitchFamily="34" charset="0"/>
                <a:cs typeface="Arial" pitchFamily="34" charset="0"/>
              </a:rPr>
              <a:t>Corticolous</a:t>
            </a:r>
            <a:r>
              <a:rPr lang="en-IN" sz="2500" b="1"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lichen growing on tree barks</a:t>
            </a:r>
          </a:p>
          <a:p>
            <a:pPr marL="2341694" indent="-2341694"/>
            <a:r>
              <a:rPr lang="en-IN" sz="2500" dirty="0">
                <a:solidFill>
                  <a:schemeClr val="bg1"/>
                </a:solidFill>
                <a:latin typeface="Arial" pitchFamily="34" charset="0"/>
                <a:cs typeface="Arial" pitchFamily="34" charset="0"/>
              </a:rPr>
              <a:t>	</a:t>
            </a:r>
            <a:r>
              <a:rPr lang="en-IN" sz="2500" b="1" dirty="0" err="1">
                <a:solidFill>
                  <a:srgbClr val="FFC000"/>
                </a:solidFill>
                <a:latin typeface="Arial" pitchFamily="34" charset="0"/>
                <a:cs typeface="Arial" pitchFamily="34" charset="0"/>
              </a:rPr>
              <a:t>Follicolous</a:t>
            </a:r>
            <a:r>
              <a:rPr lang="en-IN" sz="2500" b="1" dirty="0">
                <a:solidFill>
                  <a:srgbClr val="FFC000"/>
                </a:solidFill>
                <a:latin typeface="Arial" pitchFamily="34" charset="0"/>
                <a:cs typeface="Arial" pitchFamily="34" charset="0"/>
              </a:rPr>
              <a:t>:</a:t>
            </a:r>
            <a:r>
              <a:rPr lang="en-IN" sz="2500" dirty="0">
                <a:solidFill>
                  <a:schemeClr val="bg1"/>
                </a:solidFill>
                <a:latin typeface="Arial" pitchFamily="34" charset="0"/>
                <a:cs typeface="Arial" pitchFamily="34" charset="0"/>
              </a:rPr>
              <a:t>  lichen growing on leaves</a:t>
            </a:r>
          </a:p>
          <a:p>
            <a:pPr marL="2341694" indent="-2341694"/>
            <a:r>
              <a:rPr lang="en-IN" sz="2500" dirty="0">
                <a:solidFill>
                  <a:schemeClr val="bg1"/>
                </a:solidFill>
                <a:latin typeface="Arial" pitchFamily="34" charset="0"/>
                <a:cs typeface="Arial" pitchFamily="34" charset="0"/>
              </a:rPr>
              <a:t>	</a:t>
            </a:r>
            <a:r>
              <a:rPr lang="en-IN" sz="2500" b="1" dirty="0" err="1">
                <a:solidFill>
                  <a:srgbClr val="FFC000"/>
                </a:solidFill>
                <a:latin typeface="Arial" pitchFamily="34" charset="0"/>
                <a:cs typeface="Arial" pitchFamily="34" charset="0"/>
              </a:rPr>
              <a:t>Terricolous</a:t>
            </a:r>
            <a:r>
              <a:rPr lang="en-IN" sz="2500" b="1" dirty="0">
                <a:solidFill>
                  <a:srgbClr val="FFC000"/>
                </a:solidFill>
                <a:latin typeface="Arial" pitchFamily="34" charset="0"/>
                <a:cs typeface="Arial" pitchFamily="34" charset="0"/>
              </a:rPr>
              <a:t>:</a:t>
            </a:r>
            <a:r>
              <a:rPr lang="en-IN" sz="2500" dirty="0">
                <a:solidFill>
                  <a:schemeClr val="bg1"/>
                </a:solidFill>
                <a:latin typeface="Arial" pitchFamily="34" charset="0"/>
                <a:cs typeface="Arial" pitchFamily="34" charset="0"/>
              </a:rPr>
              <a:t>  lichen growing on soil surface</a:t>
            </a:r>
          </a:p>
          <a:p>
            <a:pPr marL="2341694" indent="-2341694"/>
            <a:endParaRPr lang="en-IN" sz="2500" dirty="0">
              <a:solidFill>
                <a:schemeClr val="bg1"/>
              </a:solidFill>
              <a:latin typeface="Arial" pitchFamily="34" charset="0"/>
              <a:cs typeface="Arial" pitchFamily="34" charset="0"/>
            </a:endParaRPr>
          </a:p>
          <a:p>
            <a:pPr>
              <a:tabLst>
                <a:tab pos="222363" algn="l"/>
              </a:tabLst>
            </a:pPr>
            <a:r>
              <a:rPr lang="en-IN" sz="2500" dirty="0" smtClean="0">
                <a:solidFill>
                  <a:schemeClr val="bg1"/>
                </a:solidFill>
                <a:latin typeface="Arial" pitchFamily="34" charset="0"/>
                <a:cs typeface="Arial" pitchFamily="34" charset="0"/>
              </a:rPr>
              <a:t>Few </a:t>
            </a:r>
            <a:r>
              <a:rPr lang="en-IN" sz="2500" dirty="0">
                <a:solidFill>
                  <a:schemeClr val="bg1"/>
                </a:solidFill>
                <a:latin typeface="Arial" pitchFamily="34" charset="0"/>
                <a:cs typeface="Arial" pitchFamily="34" charset="0"/>
              </a:rPr>
              <a:t>species of lichens are aquatic. </a:t>
            </a:r>
            <a:r>
              <a:rPr lang="en-IN" sz="2500" dirty="0" err="1" smtClean="0">
                <a:solidFill>
                  <a:schemeClr val="bg1"/>
                </a:solidFill>
                <a:latin typeface="Arial" pitchFamily="34" charset="0"/>
                <a:cs typeface="Arial" pitchFamily="34" charset="0"/>
              </a:rPr>
              <a:t>e.g.</a:t>
            </a:r>
            <a:r>
              <a:rPr lang="en-IN" sz="2500" i="1" dirty="0" err="1" smtClean="0">
                <a:solidFill>
                  <a:schemeClr val="bg1"/>
                </a:solidFill>
                <a:latin typeface="Arial" pitchFamily="34" charset="0"/>
                <a:cs typeface="Arial" pitchFamily="34" charset="0"/>
              </a:rPr>
              <a:t>Peltigera</a:t>
            </a:r>
            <a:endParaRPr lang="en-IN" sz="3000" dirty="0">
              <a:solidFill>
                <a:srgbClr val="FFFF00"/>
              </a:solidFill>
              <a:latin typeface="Arial Black" pitchFamily="34" charset="0"/>
            </a:endParaRPr>
          </a:p>
        </p:txBody>
      </p:sp>
    </p:spTree>
    <p:extLst>
      <p:ext uri="{BB962C8B-B14F-4D97-AF65-F5344CB8AC3E}">
        <p14:creationId xmlns:p14="http://schemas.microsoft.com/office/powerpoint/2010/main" val="109003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
        <p:nvSpPr>
          <p:cNvPr id="11" name="Rectangle 10"/>
          <p:cNvSpPr/>
          <p:nvPr/>
        </p:nvSpPr>
        <p:spPr>
          <a:xfrm>
            <a:off x="347635" y="1742550"/>
            <a:ext cx="12042351" cy="4269436"/>
          </a:xfrm>
          <a:prstGeom prst="rect">
            <a:avLst/>
          </a:prstGeom>
        </p:spPr>
        <p:txBody>
          <a:bodyPr wrap="square" lIns="113345" tIns="56673" rIns="113345" bIns="56673">
            <a:spAutoFit/>
          </a:bodyPr>
          <a:lstStyle/>
          <a:p>
            <a:pPr marL="446694" indent="-446694">
              <a:buClr>
                <a:schemeClr val="bg1"/>
              </a:buClr>
              <a:buSzPct val="80000"/>
              <a:buFont typeface="Wingdings" pitchFamily="2" charset="2"/>
              <a:buChar char="q"/>
            </a:pPr>
            <a:r>
              <a:rPr lang="en-IN" sz="3000" dirty="0">
                <a:solidFill>
                  <a:schemeClr val="bg1"/>
                </a:solidFill>
                <a:latin typeface="Arial" pitchFamily="34" charset="0"/>
                <a:cs typeface="Arial" pitchFamily="34" charset="0"/>
              </a:rPr>
              <a:t>The development of </a:t>
            </a:r>
            <a:r>
              <a:rPr lang="en-IN" sz="3000" b="1" dirty="0" err="1">
                <a:solidFill>
                  <a:srgbClr val="FFC000"/>
                </a:solidFill>
                <a:latin typeface="Arial" pitchFamily="34" charset="0"/>
                <a:cs typeface="Arial" pitchFamily="34" charset="0"/>
              </a:rPr>
              <a:t>asci</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and </a:t>
            </a:r>
            <a:r>
              <a:rPr lang="en-IN" sz="3000" b="1" dirty="0" err="1">
                <a:solidFill>
                  <a:srgbClr val="FFC000"/>
                </a:solidFill>
                <a:latin typeface="Arial" pitchFamily="34" charset="0"/>
                <a:cs typeface="Arial" pitchFamily="34" charset="0"/>
              </a:rPr>
              <a:t>ascospores</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resembles to that of typical </a:t>
            </a:r>
            <a:r>
              <a:rPr lang="en-IN" sz="3000" dirty="0" err="1">
                <a:solidFill>
                  <a:schemeClr val="bg1"/>
                </a:solidFill>
                <a:latin typeface="Arial" pitchFamily="34" charset="0"/>
                <a:cs typeface="Arial" pitchFamily="34" charset="0"/>
              </a:rPr>
              <a:t>Ascomycetes</a:t>
            </a:r>
            <a:r>
              <a:rPr lang="en-IN" sz="3000" dirty="0">
                <a:solidFill>
                  <a:schemeClr val="bg1"/>
                </a:solidFill>
                <a:latin typeface="Arial" pitchFamily="34" charset="0"/>
                <a:cs typeface="Arial" pitchFamily="34" charset="0"/>
              </a:rPr>
              <a:t>.</a:t>
            </a:r>
          </a:p>
          <a:p>
            <a:pPr marL="446694" indent="-446694">
              <a:buClr>
                <a:schemeClr val="bg1"/>
              </a:buClr>
              <a:buSzPct val="80000"/>
              <a:buFont typeface="Wingdings" pitchFamily="2" charset="2"/>
              <a:buChar char="q"/>
            </a:pPr>
            <a:r>
              <a:rPr lang="en-IN" sz="3000" dirty="0">
                <a:solidFill>
                  <a:schemeClr val="bg1"/>
                </a:solidFill>
                <a:latin typeface="Arial" pitchFamily="34" charset="0"/>
                <a:cs typeface="Arial" pitchFamily="34" charset="0"/>
              </a:rPr>
              <a:t>When </a:t>
            </a:r>
            <a:r>
              <a:rPr lang="en-IN" sz="3000" dirty="0" err="1">
                <a:solidFill>
                  <a:schemeClr val="bg1"/>
                </a:solidFill>
                <a:latin typeface="Arial" pitchFamily="34" charset="0"/>
                <a:cs typeface="Arial" pitchFamily="34" charset="0"/>
              </a:rPr>
              <a:t>ascospores</a:t>
            </a:r>
            <a:r>
              <a:rPr lang="en-IN" sz="3000" dirty="0">
                <a:solidFill>
                  <a:schemeClr val="bg1"/>
                </a:solidFill>
                <a:latin typeface="Arial" pitchFamily="34" charset="0"/>
                <a:cs typeface="Arial" pitchFamily="34" charset="0"/>
              </a:rPr>
              <a:t> are liberated from </a:t>
            </a:r>
            <a:r>
              <a:rPr lang="en-IN" sz="3000" dirty="0" err="1">
                <a:solidFill>
                  <a:schemeClr val="bg1"/>
                </a:solidFill>
                <a:latin typeface="Arial" pitchFamily="34" charset="0"/>
                <a:cs typeface="Arial" pitchFamily="34" charset="0"/>
              </a:rPr>
              <a:t>ascus</a:t>
            </a:r>
            <a:r>
              <a:rPr lang="en-IN" sz="3000" dirty="0">
                <a:solidFill>
                  <a:schemeClr val="bg1"/>
                </a:solidFill>
                <a:latin typeface="Arial" pitchFamily="34" charset="0"/>
                <a:cs typeface="Arial" pitchFamily="34" charset="0"/>
              </a:rPr>
              <a:t> they germinate and producing </a:t>
            </a:r>
            <a:r>
              <a:rPr lang="en-IN" sz="3000" dirty="0" err="1">
                <a:solidFill>
                  <a:schemeClr val="bg1"/>
                </a:solidFill>
                <a:latin typeface="Arial" pitchFamily="34" charset="0"/>
                <a:cs typeface="Arial" pitchFamily="34" charset="0"/>
              </a:rPr>
              <a:t>hyphae</a:t>
            </a:r>
            <a:r>
              <a:rPr lang="en-IN" sz="3000" dirty="0">
                <a:solidFill>
                  <a:schemeClr val="bg1"/>
                </a:solidFill>
                <a:latin typeface="Arial" pitchFamily="34" charset="0"/>
                <a:cs typeface="Arial" pitchFamily="34" charset="0"/>
              </a:rPr>
              <a:t>. </a:t>
            </a:r>
          </a:p>
          <a:p>
            <a:pPr marL="446694" indent="-446694">
              <a:buClr>
                <a:schemeClr val="bg1"/>
              </a:buClr>
              <a:buSzPct val="80000"/>
              <a:buFont typeface="Wingdings" pitchFamily="2" charset="2"/>
              <a:buChar char="q"/>
            </a:pPr>
            <a:r>
              <a:rPr lang="en-IN" sz="3000" dirty="0">
                <a:solidFill>
                  <a:schemeClr val="bg1"/>
                </a:solidFill>
                <a:latin typeface="Arial" pitchFamily="34" charset="0"/>
                <a:cs typeface="Arial" pitchFamily="34" charset="0"/>
              </a:rPr>
              <a:t>They grows in all directions and as soon as it comes in contact with a suitable </a:t>
            </a:r>
            <a:r>
              <a:rPr lang="en-IN" sz="3000" b="1" dirty="0">
                <a:solidFill>
                  <a:srgbClr val="FFC000"/>
                </a:solidFill>
                <a:latin typeface="Arial" pitchFamily="34" charset="0"/>
                <a:cs typeface="Arial" pitchFamily="34" charset="0"/>
              </a:rPr>
              <a:t>alga</a:t>
            </a:r>
            <a:r>
              <a:rPr lang="en-IN" sz="3000" dirty="0">
                <a:solidFill>
                  <a:schemeClr val="bg1"/>
                </a:solidFill>
                <a:latin typeface="Arial" pitchFamily="34" charset="0"/>
                <a:cs typeface="Arial" pitchFamily="34" charset="0"/>
              </a:rPr>
              <a:t>, additional branches are formed to engulf the alga.</a:t>
            </a:r>
          </a:p>
          <a:p>
            <a:pPr marL="446694" indent="-446694">
              <a:buClr>
                <a:schemeClr val="bg1"/>
              </a:buClr>
              <a:buSzPct val="80000"/>
              <a:buFont typeface="Wingdings" pitchFamily="2" charset="2"/>
              <a:buChar char="q"/>
            </a:pPr>
            <a:r>
              <a:rPr lang="en-IN" sz="3000" dirty="0">
                <a:solidFill>
                  <a:schemeClr val="bg1"/>
                </a:solidFill>
                <a:latin typeface="Arial" pitchFamily="34" charset="0"/>
                <a:cs typeface="Arial" pitchFamily="34" charset="0"/>
              </a:rPr>
              <a:t> Combined growth of the fungus and the alga continues and results in a lichen. </a:t>
            </a:r>
          </a:p>
          <a:p>
            <a:pPr marL="446694" indent="-446694">
              <a:buClr>
                <a:schemeClr val="bg1"/>
              </a:buClr>
              <a:buSzPct val="80000"/>
              <a:buFont typeface="Wingdings" pitchFamily="2" charset="2"/>
              <a:buChar char="q"/>
            </a:pPr>
            <a:r>
              <a:rPr lang="en-IN" sz="3000" dirty="0">
                <a:solidFill>
                  <a:schemeClr val="bg1"/>
                </a:solidFill>
                <a:latin typeface="Arial" pitchFamily="34" charset="0"/>
                <a:cs typeface="Arial" pitchFamily="34" charset="0"/>
              </a:rPr>
              <a:t>In absence of a suitable alga the germ tube dies.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pic>
        <p:nvPicPr>
          <p:cNvPr id="3074" name="Picture 2" descr="Lichens"/>
          <p:cNvPicPr>
            <a:picLocks noChangeAspect="1" noChangeArrowheads="1"/>
          </p:cNvPicPr>
          <p:nvPr/>
        </p:nvPicPr>
        <p:blipFill>
          <a:blip r:embed="rId4" cstate="print"/>
          <a:srcRect b="11176"/>
          <a:stretch>
            <a:fillRect/>
          </a:stretch>
        </p:blipFill>
        <p:spPr bwMode="auto">
          <a:xfrm>
            <a:off x="1044297" y="1180981"/>
            <a:ext cx="10603837" cy="4838938"/>
          </a:xfrm>
          <a:prstGeom prst="rect">
            <a:avLst/>
          </a:prstGeom>
          <a:noFill/>
        </p:spPr>
      </p:pic>
      <p:sp>
        <p:nvSpPr>
          <p:cNvPr id="4" name="TextBox 3"/>
          <p:cNvSpPr txBox="1"/>
          <p:nvPr/>
        </p:nvSpPr>
        <p:spPr>
          <a:xfrm>
            <a:off x="3" y="6246744"/>
            <a:ext cx="12638088" cy="499174"/>
          </a:xfrm>
          <a:prstGeom prst="rect">
            <a:avLst/>
          </a:prstGeom>
          <a:noFill/>
        </p:spPr>
        <p:txBody>
          <a:bodyPr wrap="square" lIns="113345" tIns="56673" rIns="113345" bIns="56673" rtlCol="0">
            <a:spAutoFit/>
          </a:bodyPr>
          <a:lstStyle/>
          <a:p>
            <a:pPr algn="ctr"/>
            <a:r>
              <a:rPr lang="en-IN" sz="2500" b="1" dirty="0">
                <a:solidFill>
                  <a:schemeClr val="bg1"/>
                </a:solidFill>
              </a:rPr>
              <a:t>Fig: (A) V.S. of lichen </a:t>
            </a:r>
            <a:r>
              <a:rPr lang="en-IN" sz="2500" b="1" dirty="0" err="1">
                <a:solidFill>
                  <a:schemeClr val="bg1"/>
                </a:solidFill>
              </a:rPr>
              <a:t>thallus</a:t>
            </a:r>
            <a:r>
              <a:rPr lang="en-IN" sz="2500" b="1" dirty="0">
                <a:solidFill>
                  <a:schemeClr val="bg1"/>
                </a:solidFill>
              </a:rPr>
              <a:t> through </a:t>
            </a:r>
            <a:r>
              <a:rPr lang="en-IN" sz="2500" b="1" dirty="0" err="1">
                <a:solidFill>
                  <a:schemeClr val="bg1"/>
                </a:solidFill>
              </a:rPr>
              <a:t>Apothecium</a:t>
            </a:r>
            <a:r>
              <a:rPr lang="en-IN" sz="2500" b="1" dirty="0">
                <a:solidFill>
                  <a:schemeClr val="bg1"/>
                </a:solidFill>
              </a:rPr>
              <a:t>.  (B) </a:t>
            </a:r>
            <a:r>
              <a:rPr lang="en-IN" sz="2500" b="1" dirty="0" err="1">
                <a:solidFill>
                  <a:schemeClr val="bg1"/>
                </a:solidFill>
              </a:rPr>
              <a:t>Aportion</a:t>
            </a:r>
            <a:r>
              <a:rPr lang="en-IN" sz="2500" b="1" dirty="0">
                <a:solidFill>
                  <a:schemeClr val="bg1"/>
                </a:solidFill>
              </a:rPr>
              <a:t> of </a:t>
            </a:r>
            <a:r>
              <a:rPr lang="en-IN" sz="2500" b="1" dirty="0" err="1">
                <a:solidFill>
                  <a:schemeClr val="bg1"/>
                </a:solidFill>
              </a:rPr>
              <a:t>Hymenium</a:t>
            </a:r>
            <a:endParaRPr lang="en-IN" sz="2500"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
        <p:nvSpPr>
          <p:cNvPr id="3" name="Rectangle 2"/>
          <p:cNvSpPr/>
          <p:nvPr/>
        </p:nvSpPr>
        <p:spPr>
          <a:xfrm>
            <a:off x="248110" y="1332202"/>
            <a:ext cx="12141874" cy="4808045"/>
          </a:xfrm>
          <a:prstGeom prst="rect">
            <a:avLst/>
          </a:prstGeom>
        </p:spPr>
        <p:txBody>
          <a:bodyPr wrap="square" lIns="113345" tIns="56673" rIns="113345" bIns="56673">
            <a:spAutoFit/>
          </a:bodyPr>
          <a:lstStyle/>
          <a:p>
            <a:r>
              <a:rPr lang="en-IN" sz="3500" b="1" dirty="0">
                <a:solidFill>
                  <a:srgbClr val="FFC000"/>
                </a:solidFill>
                <a:latin typeface="Arial" pitchFamily="34" charset="0"/>
                <a:cs typeface="Arial" pitchFamily="34" charset="0"/>
              </a:rPr>
              <a:t>Reproduction of </a:t>
            </a:r>
            <a:r>
              <a:rPr lang="en-IN" sz="3500" b="1" dirty="0" err="1">
                <a:solidFill>
                  <a:srgbClr val="FFC000"/>
                </a:solidFill>
                <a:latin typeface="Arial" pitchFamily="34" charset="0"/>
                <a:cs typeface="Arial" pitchFamily="34" charset="0"/>
              </a:rPr>
              <a:t>Basidiolichens</a:t>
            </a:r>
            <a:r>
              <a:rPr lang="en-IN" sz="3500" b="1" dirty="0">
                <a:solidFill>
                  <a:srgbClr val="FFC000"/>
                </a:solidFill>
                <a:latin typeface="Arial" pitchFamily="34" charset="0"/>
                <a:cs typeface="Arial" pitchFamily="34" charset="0"/>
              </a:rPr>
              <a:t> :</a:t>
            </a:r>
          </a:p>
          <a:p>
            <a:endParaRPr lang="en-IN" sz="3000" dirty="0">
              <a:solidFill>
                <a:schemeClr val="bg1"/>
              </a:solidFill>
              <a:latin typeface="Arial" pitchFamily="34" charset="0"/>
              <a:cs typeface="Arial" pitchFamily="34" charset="0"/>
            </a:endParaRPr>
          </a:p>
          <a:p>
            <a:pPr marL="556891" indent="-556891">
              <a:buClr>
                <a:schemeClr val="bg1"/>
              </a:buClr>
              <a:buFont typeface="Wingdings" pitchFamily="2" charset="2"/>
              <a:buChar char="q"/>
            </a:pPr>
            <a:r>
              <a:rPr lang="en-IN" sz="3000" dirty="0" err="1">
                <a:solidFill>
                  <a:schemeClr val="bg1"/>
                </a:solidFill>
                <a:latin typeface="Arial" pitchFamily="34" charset="0"/>
                <a:cs typeface="Arial" pitchFamily="34" charset="0"/>
              </a:rPr>
              <a:t>Basidiolichens</a:t>
            </a:r>
            <a:r>
              <a:rPr lang="en-IN" sz="3000" dirty="0">
                <a:solidFill>
                  <a:schemeClr val="bg1"/>
                </a:solidFill>
                <a:latin typeface="Arial" pitchFamily="34" charset="0"/>
                <a:cs typeface="Arial" pitchFamily="34" charset="0"/>
              </a:rPr>
              <a:t> reproduce by </a:t>
            </a:r>
            <a:r>
              <a:rPr lang="en-IN" sz="3000" b="1" dirty="0" err="1">
                <a:solidFill>
                  <a:srgbClr val="FFC000"/>
                </a:solidFill>
                <a:latin typeface="Arial" pitchFamily="34" charset="0"/>
                <a:cs typeface="Arial" pitchFamily="34" charset="0"/>
              </a:rPr>
              <a:t>basidiospores</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produced on </a:t>
            </a:r>
            <a:r>
              <a:rPr lang="en-IN" sz="3000" b="1" dirty="0" err="1">
                <a:solidFill>
                  <a:srgbClr val="FFC000"/>
                </a:solidFill>
                <a:latin typeface="Arial" pitchFamily="34" charset="0"/>
                <a:cs typeface="Arial" pitchFamily="34" charset="0"/>
              </a:rPr>
              <a:t>basidia</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as in typical </a:t>
            </a:r>
            <a:r>
              <a:rPr lang="en-IN" sz="3000" dirty="0" err="1">
                <a:solidFill>
                  <a:schemeClr val="bg1"/>
                </a:solidFill>
                <a:latin typeface="Arial" pitchFamily="34" charset="0"/>
                <a:cs typeface="Arial" pitchFamily="34" charset="0"/>
              </a:rPr>
              <a:t>Basidiomycetes</a:t>
            </a:r>
            <a:r>
              <a:rPr lang="en-IN" sz="3000" dirty="0">
                <a:solidFill>
                  <a:schemeClr val="bg1"/>
                </a:solidFill>
                <a:latin typeface="Arial" pitchFamily="34" charset="0"/>
                <a:cs typeface="Arial" pitchFamily="34" charset="0"/>
              </a:rPr>
              <a:t>.</a:t>
            </a:r>
          </a:p>
          <a:p>
            <a:pPr marL="556891" indent="-556891">
              <a:buClr>
                <a:schemeClr val="bg1"/>
              </a:buClr>
            </a:pPr>
            <a:endParaRPr lang="en-IN" sz="3000" dirty="0">
              <a:solidFill>
                <a:schemeClr val="bg1"/>
              </a:solidFill>
              <a:latin typeface="Arial" pitchFamily="34" charset="0"/>
              <a:cs typeface="Arial" pitchFamily="34" charset="0"/>
            </a:endParaRPr>
          </a:p>
          <a:p>
            <a:pPr marL="556891" indent="-556891">
              <a:buClr>
                <a:schemeClr val="bg1"/>
              </a:buClr>
              <a:buFont typeface="Wingdings" pitchFamily="2" charset="2"/>
              <a:buChar char="q"/>
            </a:pPr>
            <a:r>
              <a:rPr lang="en-IN" sz="3000" dirty="0">
                <a:solidFill>
                  <a:schemeClr val="bg1"/>
                </a:solidFill>
                <a:latin typeface="Arial" pitchFamily="34" charset="0"/>
                <a:cs typeface="Arial" pitchFamily="34" charset="0"/>
              </a:rPr>
              <a:t> Lower surface of the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bears </a:t>
            </a:r>
            <a:r>
              <a:rPr lang="en-IN" sz="3000" b="1" dirty="0" err="1">
                <a:solidFill>
                  <a:srgbClr val="FFC000"/>
                </a:solidFill>
                <a:latin typeface="Arial" pitchFamily="34" charset="0"/>
                <a:cs typeface="Arial" pitchFamily="34" charset="0"/>
              </a:rPr>
              <a:t>subhymenium</a:t>
            </a:r>
            <a:r>
              <a:rPr lang="en-IN" sz="3000" dirty="0">
                <a:solidFill>
                  <a:schemeClr val="bg1"/>
                </a:solidFill>
                <a:latin typeface="Arial" pitchFamily="34" charset="0"/>
                <a:cs typeface="Arial" pitchFamily="34" charset="0"/>
              </a:rPr>
              <a:t>, and </a:t>
            </a:r>
            <a:r>
              <a:rPr lang="en-IN" sz="3000" dirty="0" err="1">
                <a:solidFill>
                  <a:schemeClr val="bg1"/>
                </a:solidFill>
                <a:latin typeface="Arial" pitchFamily="34" charset="0"/>
                <a:cs typeface="Arial" pitchFamily="34" charset="0"/>
              </a:rPr>
              <a:t>basidia</a:t>
            </a:r>
            <a:r>
              <a:rPr lang="en-IN" sz="3000" dirty="0">
                <a:solidFill>
                  <a:schemeClr val="bg1"/>
                </a:solidFill>
                <a:latin typeface="Arial" pitchFamily="34" charset="0"/>
                <a:cs typeface="Arial" pitchFamily="34" charset="0"/>
              </a:rPr>
              <a:t> are arranged palisade-like on the lowermost face of each </a:t>
            </a:r>
            <a:r>
              <a:rPr lang="en-IN" sz="3000" dirty="0" err="1">
                <a:solidFill>
                  <a:schemeClr val="bg1"/>
                </a:solidFill>
                <a:latin typeface="Arial" pitchFamily="34" charset="0"/>
                <a:cs typeface="Arial" pitchFamily="34" charset="0"/>
              </a:rPr>
              <a:t>subhymenium</a:t>
            </a:r>
            <a:r>
              <a:rPr lang="en-IN" sz="3000" dirty="0">
                <a:solidFill>
                  <a:schemeClr val="bg1"/>
                </a:solidFill>
                <a:latin typeface="Arial" pitchFamily="34" charset="0"/>
                <a:cs typeface="Arial" pitchFamily="34" charset="0"/>
              </a:rPr>
              <a:t>.</a:t>
            </a:r>
          </a:p>
          <a:p>
            <a:pPr marL="556891" indent="-556891">
              <a:buClr>
                <a:schemeClr val="bg1"/>
              </a:buClr>
            </a:pPr>
            <a:r>
              <a:rPr lang="en-IN" sz="3000" dirty="0">
                <a:solidFill>
                  <a:schemeClr val="bg1"/>
                </a:solidFill>
                <a:latin typeface="Arial" pitchFamily="34" charset="0"/>
                <a:cs typeface="Arial" pitchFamily="34" charset="0"/>
              </a:rPr>
              <a:t> </a:t>
            </a:r>
          </a:p>
          <a:p>
            <a:pPr marL="556891" indent="-556891">
              <a:buClr>
                <a:schemeClr val="bg1"/>
              </a:buClr>
              <a:buFont typeface="Wingdings" pitchFamily="2" charset="2"/>
              <a:buChar char="q"/>
            </a:pPr>
            <a:r>
              <a:rPr lang="en-IN" sz="3000" dirty="0">
                <a:solidFill>
                  <a:schemeClr val="bg1"/>
                </a:solidFill>
                <a:latin typeface="Arial" pitchFamily="34" charset="0"/>
                <a:cs typeface="Arial" pitchFamily="34" charset="0"/>
              </a:rPr>
              <a:t>Each </a:t>
            </a:r>
            <a:r>
              <a:rPr lang="en-IN" sz="3000" dirty="0" err="1">
                <a:solidFill>
                  <a:schemeClr val="bg1"/>
                </a:solidFill>
                <a:latin typeface="Arial" pitchFamily="34" charset="0"/>
                <a:cs typeface="Arial" pitchFamily="34" charset="0"/>
              </a:rPr>
              <a:t>basidium</a:t>
            </a:r>
            <a:r>
              <a:rPr lang="en-IN" sz="3000" dirty="0">
                <a:solidFill>
                  <a:schemeClr val="bg1"/>
                </a:solidFill>
                <a:latin typeface="Arial" pitchFamily="34" charset="0"/>
                <a:cs typeface="Arial" pitchFamily="34" charset="0"/>
              </a:rPr>
              <a:t> bears four </a:t>
            </a:r>
            <a:r>
              <a:rPr lang="en-IN" sz="3000" dirty="0" err="1">
                <a:solidFill>
                  <a:schemeClr val="bg1"/>
                </a:solidFill>
                <a:latin typeface="Arial" pitchFamily="34" charset="0"/>
                <a:cs typeface="Arial" pitchFamily="34" charset="0"/>
              </a:rPr>
              <a:t>basidiospores</a:t>
            </a:r>
            <a:r>
              <a:rPr lang="en-IN" sz="3000" dirty="0">
                <a:solidFill>
                  <a:schemeClr val="bg1"/>
                </a:solidFill>
                <a:latin typeface="Arial" pitchFamily="34" charset="0"/>
                <a:cs typeface="Arial" pitchFamily="34" charset="0"/>
              </a:rPr>
              <a:t> at the tips of </a:t>
            </a:r>
            <a:r>
              <a:rPr lang="en-IN" sz="3000" b="1" dirty="0" err="1">
                <a:solidFill>
                  <a:srgbClr val="FFC000"/>
                </a:solidFill>
                <a:latin typeface="Arial" pitchFamily="34" charset="0"/>
                <a:cs typeface="Arial" pitchFamily="34" charset="0"/>
              </a:rPr>
              <a:t>sterigmata</a:t>
            </a:r>
            <a:r>
              <a:rPr lang="en-IN" sz="3000" dirty="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REPRODUCTION OF LICHEN</a:t>
            </a:r>
            <a:endParaRPr lang="en-IN" sz="4000" dirty="0"/>
          </a:p>
        </p:txBody>
      </p:sp>
      <p:sp>
        <p:nvSpPr>
          <p:cNvPr id="3" name="Rectangle 2"/>
          <p:cNvSpPr/>
          <p:nvPr/>
        </p:nvSpPr>
        <p:spPr>
          <a:xfrm>
            <a:off x="347635" y="1332197"/>
            <a:ext cx="12042351" cy="4884990"/>
          </a:xfrm>
          <a:prstGeom prst="rect">
            <a:avLst/>
          </a:prstGeom>
        </p:spPr>
        <p:txBody>
          <a:bodyPr wrap="square" lIns="113345" tIns="56673" rIns="113345" bIns="56673">
            <a:spAutoFit/>
          </a:bodyPr>
          <a:lstStyle/>
          <a:p>
            <a:pPr fontAlgn="base"/>
            <a:r>
              <a:rPr lang="en-IN" sz="3500" b="1" dirty="0">
                <a:solidFill>
                  <a:srgbClr val="FFC000"/>
                </a:solidFill>
                <a:latin typeface="Arial" pitchFamily="34" charset="0"/>
                <a:cs typeface="Arial" pitchFamily="34" charset="0"/>
              </a:rPr>
              <a:t>Reproduction of </a:t>
            </a:r>
            <a:r>
              <a:rPr lang="en-IN" sz="3500" b="1" dirty="0" err="1">
                <a:solidFill>
                  <a:srgbClr val="FFC000"/>
                </a:solidFill>
                <a:latin typeface="Arial" pitchFamily="34" charset="0"/>
                <a:cs typeface="Arial" pitchFamily="34" charset="0"/>
              </a:rPr>
              <a:t>Phycobiont</a:t>
            </a:r>
            <a:r>
              <a:rPr lang="en-IN" sz="3500" b="1" dirty="0">
                <a:solidFill>
                  <a:srgbClr val="FFC000"/>
                </a:solidFill>
                <a:latin typeface="Arial" pitchFamily="34" charset="0"/>
                <a:cs typeface="Arial" pitchFamily="34" charset="0"/>
              </a:rPr>
              <a:t> :</a:t>
            </a:r>
          </a:p>
          <a:p>
            <a:pPr fontAlgn="base"/>
            <a:endParaRPr lang="en-IN" sz="3500" b="1" dirty="0">
              <a:solidFill>
                <a:srgbClr val="FFC000"/>
              </a:solidFill>
              <a:latin typeface="Arial" pitchFamily="34" charset="0"/>
              <a:cs typeface="Arial" pitchFamily="34" charset="0"/>
            </a:endParaRPr>
          </a:p>
          <a:p>
            <a:pPr marL="556891" indent="-556891" fontAlgn="base">
              <a:buClr>
                <a:schemeClr val="bg1"/>
              </a:buClr>
              <a:buFont typeface="Wingdings" pitchFamily="2" charset="2"/>
              <a:buChar char="q"/>
            </a:pPr>
            <a:r>
              <a:rPr lang="en-IN" sz="3000" dirty="0">
                <a:solidFill>
                  <a:schemeClr val="bg1"/>
                </a:solidFill>
                <a:latin typeface="Arial" pitchFamily="34" charset="0"/>
                <a:cs typeface="Arial" pitchFamily="34" charset="0"/>
              </a:rPr>
              <a:t>The green algal component of the lichen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multiplies by </a:t>
            </a:r>
            <a:r>
              <a:rPr lang="en-IN" sz="3000" b="1" dirty="0">
                <a:solidFill>
                  <a:srgbClr val="FFC000"/>
                </a:solidFill>
                <a:latin typeface="Arial" pitchFamily="34" charset="0"/>
                <a:cs typeface="Arial" pitchFamily="34" charset="0"/>
              </a:rPr>
              <a:t>cell division</a:t>
            </a:r>
            <a:r>
              <a:rPr lang="en-IN" sz="3000" dirty="0">
                <a:solidFill>
                  <a:schemeClr val="bg1"/>
                </a:solidFill>
                <a:latin typeface="Arial" pitchFamily="34" charset="0"/>
                <a:cs typeface="Arial" pitchFamily="34" charset="0"/>
              </a:rPr>
              <a:t>. </a:t>
            </a:r>
            <a:r>
              <a:rPr lang="en-IN" sz="3000" dirty="0" err="1">
                <a:solidFill>
                  <a:schemeClr val="bg1"/>
                </a:solidFill>
                <a:latin typeface="Arial" pitchFamily="34" charset="0"/>
                <a:cs typeface="Arial" pitchFamily="34" charset="0"/>
              </a:rPr>
              <a:t>Ahmadjean</a:t>
            </a:r>
            <a:r>
              <a:rPr lang="en-IN" sz="3000" dirty="0">
                <a:solidFill>
                  <a:schemeClr val="bg1"/>
                </a:solidFill>
                <a:latin typeface="Arial" pitchFamily="34" charset="0"/>
                <a:cs typeface="Arial" pitchFamily="34" charset="0"/>
              </a:rPr>
              <a:t> (1967) reported the formation of </a:t>
            </a:r>
            <a:r>
              <a:rPr lang="en-IN" sz="3000" b="1" dirty="0" err="1">
                <a:solidFill>
                  <a:srgbClr val="FFC000"/>
                </a:solidFill>
                <a:latin typeface="Arial" pitchFamily="34" charset="0"/>
                <a:cs typeface="Arial" pitchFamily="34" charset="0"/>
              </a:rPr>
              <a:t>aplanospores</a:t>
            </a:r>
            <a:r>
              <a:rPr lang="en-IN" sz="3000" dirty="0">
                <a:solidFill>
                  <a:schemeClr val="bg1"/>
                </a:solidFill>
                <a:latin typeface="Arial" pitchFamily="34" charset="0"/>
                <a:cs typeface="Arial" pitchFamily="34" charset="0"/>
              </a:rPr>
              <a:t>. Slocum et al. (1980) observed </a:t>
            </a:r>
            <a:r>
              <a:rPr lang="en-IN" sz="3000" b="1" dirty="0">
                <a:solidFill>
                  <a:srgbClr val="FFC000"/>
                </a:solidFill>
                <a:latin typeface="Arial" pitchFamily="34" charset="0"/>
                <a:cs typeface="Arial" pitchFamily="34" charset="0"/>
              </a:rPr>
              <a:t>zoospores</a:t>
            </a:r>
            <a:r>
              <a:rPr lang="en-IN" sz="3000" dirty="0">
                <a:solidFill>
                  <a:schemeClr val="bg1"/>
                </a:solidFill>
                <a:latin typeface="Arial" pitchFamily="34" charset="0"/>
                <a:cs typeface="Arial" pitchFamily="34" charset="0"/>
              </a:rPr>
              <a:t> in the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of </a:t>
            </a:r>
            <a:r>
              <a:rPr lang="en-IN" sz="3000" i="1" dirty="0" err="1">
                <a:solidFill>
                  <a:schemeClr val="bg1"/>
                </a:solidFill>
                <a:latin typeface="Arial" pitchFamily="34" charset="0"/>
                <a:cs typeface="Arial" pitchFamily="34" charset="0"/>
              </a:rPr>
              <a:t>Parmelia</a:t>
            </a:r>
            <a:r>
              <a:rPr lang="en-IN" sz="3000" i="1" dirty="0">
                <a:solidFill>
                  <a:schemeClr val="bg1"/>
                </a:solidFill>
                <a:latin typeface="Arial" pitchFamily="34" charset="0"/>
                <a:cs typeface="Arial" pitchFamily="34" charset="0"/>
              </a:rPr>
              <a:t>.</a:t>
            </a:r>
          </a:p>
          <a:p>
            <a:pPr marL="556891" indent="-556891" fontAlgn="base">
              <a:buClr>
                <a:schemeClr val="bg1"/>
              </a:buClr>
              <a:buFont typeface="Wingdings" pitchFamily="2" charset="2"/>
              <a:buChar char="q"/>
            </a:pPr>
            <a:endParaRPr lang="en-IN" sz="3000" dirty="0">
              <a:solidFill>
                <a:schemeClr val="bg1"/>
              </a:solidFill>
              <a:latin typeface="Arial" pitchFamily="34" charset="0"/>
              <a:cs typeface="Arial" pitchFamily="34" charset="0"/>
            </a:endParaRPr>
          </a:p>
          <a:p>
            <a:pPr marL="556891" indent="-556891" fontAlgn="base">
              <a:buClr>
                <a:schemeClr val="bg1"/>
              </a:buClr>
              <a:buFont typeface="Wingdings" pitchFamily="2" charset="2"/>
              <a:buChar char="q"/>
            </a:pPr>
            <a:r>
              <a:rPr lang="en-IN" sz="3000" dirty="0">
                <a:solidFill>
                  <a:schemeClr val="bg1"/>
                </a:solidFill>
                <a:latin typeface="Arial" pitchFamily="34" charset="0"/>
                <a:cs typeface="Arial" pitchFamily="34" charset="0"/>
              </a:rPr>
              <a:t>The blue-green algal components in the algal </a:t>
            </a:r>
            <a:r>
              <a:rPr lang="en-IN" sz="3000" dirty="0" err="1">
                <a:solidFill>
                  <a:schemeClr val="bg1"/>
                </a:solidFill>
                <a:latin typeface="Arial" pitchFamily="34" charset="0"/>
                <a:cs typeface="Arial" pitchFamily="34" charset="0"/>
              </a:rPr>
              <a:t>thallus</a:t>
            </a:r>
            <a:r>
              <a:rPr lang="en-IN" sz="3000" dirty="0">
                <a:solidFill>
                  <a:schemeClr val="bg1"/>
                </a:solidFill>
                <a:latin typeface="Arial" pitchFamily="34" charset="0"/>
                <a:cs typeface="Arial" pitchFamily="34" charset="0"/>
              </a:rPr>
              <a:t> have been reported to multiply by </a:t>
            </a:r>
            <a:r>
              <a:rPr lang="en-IN" sz="3000" b="1" dirty="0">
                <a:solidFill>
                  <a:srgbClr val="FFC000"/>
                </a:solidFill>
                <a:latin typeface="Arial" pitchFamily="34" charset="0"/>
                <a:cs typeface="Arial" pitchFamily="34" charset="0"/>
              </a:rPr>
              <a:t>cell division, </a:t>
            </a:r>
            <a:r>
              <a:rPr lang="en-IN" sz="3000" b="1" dirty="0" err="1">
                <a:solidFill>
                  <a:srgbClr val="FFC000"/>
                </a:solidFill>
                <a:latin typeface="Arial" pitchFamily="34" charset="0"/>
                <a:cs typeface="Arial" pitchFamily="34" charset="0"/>
              </a:rPr>
              <a:t>hormogonia</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akinetes</a:t>
            </a:r>
            <a:r>
              <a:rPr lang="en-IN" sz="3000" b="1" dirty="0">
                <a:solidFill>
                  <a:srgbClr val="FFC000"/>
                </a:solidFill>
                <a:latin typeface="Arial" pitchFamily="34" charset="0"/>
                <a:cs typeface="Arial" pitchFamily="34" charset="0"/>
              </a:rPr>
              <a:t> </a:t>
            </a:r>
            <a:r>
              <a:rPr lang="en-IN" sz="3000" dirty="0">
                <a:solidFill>
                  <a:schemeClr val="bg1"/>
                </a:solidFill>
                <a:latin typeface="Arial" pitchFamily="34" charset="0"/>
                <a:cs typeface="Arial" pitchFamily="34" charset="0"/>
              </a:rPr>
              <a:t>and</a:t>
            </a:r>
            <a:r>
              <a:rPr lang="en-IN" sz="3000" b="1" dirty="0">
                <a:solidFill>
                  <a:srgbClr val="FFC000"/>
                </a:solidFill>
                <a:latin typeface="Arial" pitchFamily="34" charset="0"/>
                <a:cs typeface="Arial" pitchFamily="34" charset="0"/>
              </a:rPr>
              <a:t> </a:t>
            </a:r>
            <a:r>
              <a:rPr lang="en-IN" sz="3000" b="1" dirty="0" err="1">
                <a:solidFill>
                  <a:srgbClr val="FFC000"/>
                </a:solidFill>
                <a:latin typeface="Arial" pitchFamily="34" charset="0"/>
                <a:cs typeface="Arial" pitchFamily="34" charset="0"/>
              </a:rPr>
              <a:t>heterocysts</a:t>
            </a:r>
            <a:r>
              <a:rPr lang="en-IN" sz="3000" b="1" dirty="0">
                <a:solidFill>
                  <a:srgbClr val="FFC000"/>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47633" y="424902"/>
            <a:ext cx="11843302" cy="730006"/>
          </a:xfrm>
          <a:prstGeom prst="rect">
            <a:avLst/>
          </a:prstGeom>
        </p:spPr>
        <p:txBody>
          <a:bodyPr wrap="square" lIns="113345" tIns="56673" rIns="113345" bIns="56673">
            <a:spAutoFit/>
          </a:bodyPr>
          <a:lstStyle/>
          <a:p>
            <a:pPr algn="ctr"/>
            <a:r>
              <a:rPr lang="en-IN" sz="4000" dirty="0">
                <a:solidFill>
                  <a:srgbClr val="FFFF00"/>
                </a:solidFill>
                <a:latin typeface="Arial Black" pitchFamily="34" charset="0"/>
              </a:rPr>
              <a:t>ECONOMIC IMPOTANCE OF LICHEN</a:t>
            </a:r>
            <a:endParaRPr lang="en-IN" sz="4000" dirty="0"/>
          </a:p>
        </p:txBody>
      </p:sp>
      <p:pic>
        <p:nvPicPr>
          <p:cNvPr id="4" name="Picture 3" descr="06 economic importance of lichens (2)"/>
          <p:cNvPicPr>
            <a:picLocks noGrp="1" noChangeAspect="1"/>
          </p:cNvPicPr>
          <p:nvPr isPhoto="1"/>
        </p:nvPicPr>
        <p:blipFill>
          <a:blip r:embed="rId3" cstate="print">
            <a:lum/>
            <a:extLst>
              <a:ext uri="{28A0092B-C50C-407E-A947-70E740481C1C}">
                <a14:useLocalDpi xmlns:a14="http://schemas.microsoft.com/office/drawing/2010/main" val="0"/>
              </a:ext>
            </a:extLst>
          </a:blip>
          <a:srcRect t="25850" b="6951"/>
          <a:stretch>
            <a:fillRect/>
          </a:stretch>
        </p:blipFill>
        <p:spPr>
          <a:xfrm>
            <a:off x="3" y="1861459"/>
            <a:ext cx="12638088" cy="4838938"/>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descr="06 economic importance of lichens (3)"/>
          <p:cNvPicPr>
            <a:picLocks noGrp="1" noChangeAspect="1"/>
          </p:cNvPicPr>
          <p:nvPr isPhoto="1"/>
        </p:nvPicPr>
        <p:blipFill>
          <a:blip r:embed="rId3" cstate="print">
            <a:lum/>
            <a:extLst>
              <a:ext uri="{28A0092B-C50C-407E-A947-70E740481C1C}">
                <a14:useLocalDpi xmlns:a14="http://schemas.microsoft.com/office/drawing/2010/main" val="0"/>
              </a:ext>
            </a:extLst>
          </a:blip>
          <a:srcRect t="20601" b="23750"/>
          <a:stretch>
            <a:fillRect/>
          </a:stretch>
        </p:blipFill>
        <p:spPr>
          <a:xfrm>
            <a:off x="50467" y="2012676"/>
            <a:ext cx="12638088" cy="4007245"/>
          </a:xfrm>
          <a:prstGeom prst="rect">
            <a:avLst/>
          </a:prstGeom>
          <a:noFill/>
          <a:ln>
            <a:noFill/>
          </a:ln>
        </p:spPr>
      </p:pic>
      <p:sp>
        <p:nvSpPr>
          <p:cNvPr id="4" name="TextBox 3"/>
          <p:cNvSpPr txBox="1"/>
          <p:nvPr/>
        </p:nvSpPr>
        <p:spPr>
          <a:xfrm>
            <a:off x="3" y="426729"/>
            <a:ext cx="12638088" cy="1068560"/>
          </a:xfrm>
          <a:prstGeom prst="rect">
            <a:avLst/>
          </a:prstGeom>
          <a:noFill/>
        </p:spPr>
        <p:txBody>
          <a:bodyPr wrap="square" lIns="113345" tIns="56673" rIns="113345" bIns="56673" rtlCol="0">
            <a:spAutoFit/>
          </a:bodyPr>
          <a:lstStyle/>
          <a:p>
            <a:pPr algn="ctr"/>
            <a:r>
              <a:rPr lang="en-IN" sz="4000" dirty="0">
                <a:solidFill>
                  <a:srgbClr val="FFFF00"/>
                </a:solidFill>
                <a:latin typeface="Arial Black" pitchFamily="34" charset="0"/>
                <a:cs typeface="Arial" pitchFamily="34" charset="0"/>
              </a:rPr>
              <a:t>ECONOMIC IMPOTANCE OF LICHEN</a:t>
            </a:r>
            <a:endParaRPr lang="en-IN" sz="4000" dirty="0">
              <a:latin typeface="Arial Black" pitchFamily="34" charset="0"/>
              <a:cs typeface="Arial" pitchFamily="34" charset="0"/>
            </a:endParaRPr>
          </a:p>
          <a:p>
            <a:pPr algn="ct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4038140" y="3115704"/>
            <a:ext cx="4561820" cy="1484059"/>
          </a:xfrm>
          <a:prstGeom prst="rect">
            <a:avLst/>
          </a:prstGeom>
          <a:noFill/>
        </p:spPr>
        <p:txBody>
          <a:bodyPr wrap="none" lIns="113345" tIns="56673" rIns="113345" bIns="56673">
            <a:spAutoFit/>
          </a:bodyPr>
          <a:lstStyle/>
          <a:p>
            <a:pPr algn="ctr"/>
            <a:r>
              <a:rPr lang="en-IN" sz="8900" b="1" cap="all" dirty="0">
                <a:ln w="10541" cmpd="sng">
                  <a:solidFill>
                    <a:schemeClr val="accent1">
                      <a:shade val="88000"/>
                      <a:satMod val="110000"/>
                    </a:schemeClr>
                  </a:solidFill>
                  <a:prstDash val="solid"/>
                </a:ln>
                <a:solidFill>
                  <a:schemeClr val="bg2"/>
                </a:solidFill>
                <a:latin typeface="Algerian" pitchFamily="82" charset="0"/>
              </a:rPr>
              <a:t>Thanks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47633" y="643792"/>
            <a:ext cx="11942827" cy="6116096"/>
          </a:xfrm>
          <a:prstGeom prst="rect">
            <a:avLst/>
          </a:prstGeom>
          <a:noFill/>
        </p:spPr>
        <p:txBody>
          <a:bodyPr wrap="square" lIns="113345" tIns="56673" rIns="113345" bIns="56673" rtlCol="0">
            <a:spAutoFit/>
          </a:bodyPr>
          <a:lstStyle/>
          <a:p>
            <a:r>
              <a:rPr lang="en-IN" dirty="0" smtClean="0"/>
              <a:t>C</a:t>
            </a:r>
            <a:r>
              <a:rPr lang="en-IN" sz="3000" dirty="0">
                <a:solidFill>
                  <a:srgbClr val="FFFF00"/>
                </a:solidFill>
                <a:latin typeface="Arial Black" pitchFamily="34" charset="0"/>
              </a:rPr>
              <a:t>COMPOSITION OF PLANT BODY:</a:t>
            </a:r>
          </a:p>
          <a:p>
            <a:endParaRPr lang="en-IN" sz="3000" dirty="0">
              <a:solidFill>
                <a:srgbClr val="FFFF00"/>
              </a:solidFill>
              <a:latin typeface="Arial Black" pitchFamily="34" charset="0"/>
            </a:endParaRPr>
          </a:p>
          <a:p>
            <a:pPr>
              <a:buFont typeface="Wingdings" pitchFamily="2" charset="2"/>
              <a:buChar char="q"/>
            </a:pPr>
            <a:r>
              <a:rPr lang="en-IN" sz="2500" b="1" dirty="0">
                <a:solidFill>
                  <a:srgbClr val="FFC000"/>
                </a:solidFill>
                <a:latin typeface="Arial" pitchFamily="34" charset="0"/>
                <a:cs typeface="Arial" pitchFamily="34" charset="0"/>
              </a:rPr>
              <a:t> </a:t>
            </a:r>
            <a:r>
              <a:rPr lang="en-IN" sz="2500" b="1" dirty="0" err="1">
                <a:solidFill>
                  <a:srgbClr val="FFC000"/>
                </a:solidFill>
                <a:latin typeface="Arial" pitchFamily="34" charset="0"/>
                <a:cs typeface="Arial" pitchFamily="34" charset="0"/>
              </a:rPr>
              <a:t>Mycobiont</a:t>
            </a:r>
            <a:r>
              <a:rPr lang="en-IN" sz="2500" b="1" dirty="0">
                <a:solidFill>
                  <a:srgbClr val="FFC000"/>
                </a:solidFill>
                <a:latin typeface="Arial" pitchFamily="34" charset="0"/>
                <a:cs typeface="Arial" pitchFamily="34" charset="0"/>
              </a:rPr>
              <a:t>:</a:t>
            </a:r>
            <a:r>
              <a:rPr lang="en-IN" sz="2500" dirty="0">
                <a:solidFill>
                  <a:schemeClr val="bg1"/>
                </a:solidFill>
                <a:latin typeface="Arial" pitchFamily="34" charset="0"/>
                <a:cs typeface="Arial" pitchFamily="34" charset="0"/>
              </a:rPr>
              <a:t> Belong to either </a:t>
            </a:r>
            <a:r>
              <a:rPr lang="en-IN" sz="2500" dirty="0" err="1">
                <a:solidFill>
                  <a:schemeClr val="bg1"/>
                </a:solidFill>
                <a:latin typeface="Arial" pitchFamily="34" charset="0"/>
                <a:cs typeface="Arial" pitchFamily="34" charset="0"/>
              </a:rPr>
              <a:t>Ascomycetes</a:t>
            </a:r>
            <a:r>
              <a:rPr lang="en-IN" sz="2500" dirty="0">
                <a:solidFill>
                  <a:schemeClr val="bg1"/>
                </a:solidFill>
                <a:latin typeface="Arial" pitchFamily="34" charset="0"/>
                <a:cs typeface="Arial" pitchFamily="34" charset="0"/>
              </a:rPr>
              <a:t> or </a:t>
            </a:r>
            <a:r>
              <a:rPr lang="en-IN" sz="2500" dirty="0" err="1">
                <a:solidFill>
                  <a:schemeClr val="bg1"/>
                </a:solidFill>
                <a:latin typeface="Arial" pitchFamily="34" charset="0"/>
                <a:cs typeface="Arial" pitchFamily="34" charset="0"/>
              </a:rPr>
              <a:t>Basidiomycetes</a:t>
            </a:r>
            <a:r>
              <a:rPr lang="en-IN" sz="2500" dirty="0">
                <a:solidFill>
                  <a:schemeClr val="bg1"/>
                </a:solidFill>
                <a:latin typeface="Arial" pitchFamily="34" charset="0"/>
                <a:cs typeface="Arial" pitchFamily="34" charset="0"/>
              </a:rPr>
              <a:t> or 		         </a:t>
            </a:r>
            <a:r>
              <a:rPr lang="en-IN" sz="2500" dirty="0" err="1">
                <a:solidFill>
                  <a:schemeClr val="bg1"/>
                </a:solidFill>
                <a:latin typeface="Arial" pitchFamily="34" charset="0"/>
                <a:cs typeface="Arial" pitchFamily="34" charset="0"/>
              </a:rPr>
              <a:t>Deuteromycetes</a:t>
            </a:r>
            <a:endParaRPr lang="en-IN" sz="2500" dirty="0">
              <a:solidFill>
                <a:schemeClr val="bg1"/>
              </a:solidFill>
              <a:latin typeface="Arial" pitchFamily="34" charset="0"/>
              <a:cs typeface="Arial" pitchFamily="34" charset="0"/>
            </a:endParaRPr>
          </a:p>
          <a:p>
            <a:pPr>
              <a:buFont typeface="Wingdings" pitchFamily="2" charset="2"/>
              <a:buChar char="q"/>
            </a:pPr>
            <a:endParaRPr lang="en-IN" sz="2500" dirty="0">
              <a:solidFill>
                <a:schemeClr val="bg1"/>
              </a:solidFill>
              <a:latin typeface="Arial" pitchFamily="34" charset="0"/>
              <a:cs typeface="Arial" pitchFamily="34" charset="0"/>
            </a:endParaRPr>
          </a:p>
          <a:p>
            <a:pPr>
              <a:buFont typeface="Wingdings" pitchFamily="2" charset="2"/>
              <a:buChar char="q"/>
            </a:pPr>
            <a:r>
              <a:rPr lang="en-IN" sz="2500" b="1" dirty="0">
                <a:solidFill>
                  <a:srgbClr val="FFC000"/>
                </a:solidFill>
                <a:latin typeface="Arial" pitchFamily="34" charset="0"/>
                <a:cs typeface="Arial" pitchFamily="34" charset="0"/>
              </a:rPr>
              <a:t> </a:t>
            </a:r>
            <a:r>
              <a:rPr lang="en-IN" sz="2500" b="1" dirty="0" err="1">
                <a:solidFill>
                  <a:srgbClr val="FFC000"/>
                </a:solidFill>
                <a:latin typeface="Arial" pitchFamily="34" charset="0"/>
                <a:cs typeface="Arial" pitchFamily="34" charset="0"/>
              </a:rPr>
              <a:t>Phycobiont</a:t>
            </a:r>
            <a:r>
              <a:rPr lang="en-IN" sz="2500" b="1" dirty="0">
                <a:solidFill>
                  <a:srgbClr val="FFC000"/>
                </a:solidFill>
                <a:latin typeface="Arial" pitchFamily="34" charset="0"/>
                <a:cs typeface="Arial" pitchFamily="34" charset="0"/>
              </a:rPr>
              <a:t>: </a:t>
            </a:r>
            <a:r>
              <a:rPr lang="en-IN" sz="2500" dirty="0">
                <a:solidFill>
                  <a:schemeClr val="bg1"/>
                </a:solidFill>
                <a:latin typeface="Arial" pitchFamily="34" charset="0"/>
                <a:cs typeface="Arial" pitchFamily="34" charset="0"/>
              </a:rPr>
              <a:t>May belong to </a:t>
            </a:r>
            <a:r>
              <a:rPr lang="en-IN" sz="2500" dirty="0" err="1">
                <a:solidFill>
                  <a:schemeClr val="bg1"/>
                </a:solidFill>
                <a:latin typeface="Arial" pitchFamily="34" charset="0"/>
                <a:cs typeface="Arial" pitchFamily="34" charset="0"/>
              </a:rPr>
              <a:t>Cyanophyceae</a:t>
            </a: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Chlorophyceae</a:t>
            </a:r>
            <a:r>
              <a:rPr lang="en-IN" sz="2500" dirty="0">
                <a:solidFill>
                  <a:schemeClr val="bg1"/>
                </a:solidFill>
                <a:latin typeface="Arial" pitchFamily="34" charset="0"/>
                <a:cs typeface="Arial" pitchFamily="34" charset="0"/>
              </a:rPr>
              <a:t>, 	 	 	          </a:t>
            </a:r>
            <a:r>
              <a:rPr lang="en-IN" sz="2500" dirty="0" err="1">
                <a:solidFill>
                  <a:schemeClr val="bg1"/>
                </a:solidFill>
                <a:latin typeface="Arial" pitchFamily="34" charset="0"/>
                <a:cs typeface="Arial" pitchFamily="34" charset="0"/>
              </a:rPr>
              <a:t>Xanthophyceae</a:t>
            </a:r>
            <a:r>
              <a:rPr lang="en-IN" sz="2500" dirty="0">
                <a:solidFill>
                  <a:schemeClr val="bg1"/>
                </a:solidFill>
                <a:latin typeface="Arial" pitchFamily="34" charset="0"/>
                <a:cs typeface="Arial" pitchFamily="34" charset="0"/>
              </a:rPr>
              <a:t> or </a:t>
            </a:r>
            <a:r>
              <a:rPr lang="en-IN" sz="2500" dirty="0" err="1">
                <a:solidFill>
                  <a:schemeClr val="bg1"/>
                </a:solidFill>
                <a:latin typeface="Arial" pitchFamily="34" charset="0"/>
                <a:cs typeface="Arial" pitchFamily="34" charset="0"/>
              </a:rPr>
              <a:t>Phaeophyceae</a:t>
            </a:r>
            <a:endParaRPr lang="en-IN" sz="2500" dirty="0">
              <a:solidFill>
                <a:schemeClr val="bg1"/>
              </a:solidFill>
              <a:latin typeface="Arial" pitchFamily="34" charset="0"/>
              <a:cs typeface="Arial" pitchFamily="34" charset="0"/>
            </a:endParaRPr>
          </a:p>
          <a:p>
            <a:pPr>
              <a:buFont typeface="Wingdings" pitchFamily="2" charset="2"/>
              <a:buChar char="q"/>
            </a:pPr>
            <a:endParaRPr lang="en-IN" sz="2500" dirty="0">
              <a:solidFill>
                <a:schemeClr val="bg1"/>
              </a:solidFill>
              <a:latin typeface="Arial" pitchFamily="34" charset="0"/>
              <a:cs typeface="Arial" pitchFamily="34" charset="0"/>
            </a:endParaRPr>
          </a:p>
          <a:p>
            <a:r>
              <a:rPr lang="en-IN" sz="2500" dirty="0">
                <a:solidFill>
                  <a:schemeClr val="bg1"/>
                </a:solidFill>
                <a:latin typeface="Arial" pitchFamily="34" charset="0"/>
                <a:cs typeface="Arial" pitchFamily="34" charset="0"/>
              </a:rPr>
              <a:t>  </a:t>
            </a:r>
            <a:r>
              <a:rPr lang="en-IN" sz="3000" dirty="0">
                <a:solidFill>
                  <a:srgbClr val="FFFF00"/>
                </a:solidFill>
                <a:latin typeface="Arial Black" pitchFamily="34" charset="0"/>
                <a:cs typeface="Arial" pitchFamily="34" charset="0"/>
              </a:rPr>
              <a:t>COLOUR OF PLANT BODY:</a:t>
            </a:r>
          </a:p>
          <a:p>
            <a:pPr>
              <a:buFont typeface="Wingdings" pitchFamily="2" charset="2"/>
              <a:buChar char="q"/>
            </a:pPr>
            <a:endParaRPr lang="en-IN" sz="2500" dirty="0">
              <a:solidFill>
                <a:schemeClr val="bg1"/>
              </a:solidFill>
              <a:latin typeface="Arial" pitchFamily="34" charset="0"/>
              <a:cs typeface="Arial" pitchFamily="34" charset="0"/>
            </a:endParaRPr>
          </a:p>
          <a:p>
            <a:pPr marL="446694" indent="-446694">
              <a:buFont typeface="Wingdings" pitchFamily="2" charset="2"/>
              <a:buChar char="q"/>
            </a:pPr>
            <a:r>
              <a:rPr lang="en-IN" sz="2500" dirty="0">
                <a:solidFill>
                  <a:schemeClr val="bg1"/>
                </a:solidFill>
                <a:latin typeface="Arial" pitchFamily="34" charset="0"/>
                <a:cs typeface="Arial" pitchFamily="34" charset="0"/>
              </a:rPr>
              <a:t>Lichens are highly pigmented and have various colours such as green,              yellow, orange, bluish, reddish, white or black etc.</a:t>
            </a:r>
          </a:p>
          <a:p>
            <a:pPr marL="446694" indent="-446694">
              <a:buFont typeface="Wingdings" pitchFamily="2" charset="2"/>
              <a:buChar char="q"/>
            </a:pPr>
            <a:endParaRPr lang="en-IN" sz="2500" dirty="0">
              <a:solidFill>
                <a:schemeClr val="bg1"/>
              </a:solidFill>
              <a:latin typeface="Arial" pitchFamily="34" charset="0"/>
              <a:cs typeface="Arial" pitchFamily="34" charset="0"/>
            </a:endParaRPr>
          </a:p>
          <a:p>
            <a:pPr marL="446694" indent="-446694">
              <a:buFont typeface="Wingdings" pitchFamily="2" charset="2"/>
              <a:buChar char="q"/>
            </a:pPr>
            <a:r>
              <a:rPr lang="en-IN" sz="2500" dirty="0">
                <a:solidFill>
                  <a:schemeClr val="bg1"/>
                </a:solidFill>
                <a:latin typeface="Arial" pitchFamily="34" charset="0"/>
                <a:cs typeface="Arial" pitchFamily="34" charset="0"/>
              </a:rPr>
              <a:t>Colouration is due to pigmentation of algal component.</a:t>
            </a:r>
          </a:p>
          <a:p>
            <a:pPr>
              <a:buFont typeface="Wingdings" pitchFamily="2" charset="2"/>
              <a:buChar char="q"/>
            </a:pPr>
            <a:endParaRPr lang="en-IN" sz="25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8110" y="424902"/>
            <a:ext cx="12141874" cy="576118"/>
          </a:xfrm>
          <a:prstGeom prst="rect">
            <a:avLst/>
          </a:prstGeom>
          <a:noFill/>
        </p:spPr>
        <p:txBody>
          <a:bodyPr wrap="square" lIns="113345" tIns="56673" rIns="113345" bIns="56673" rtlCol="0">
            <a:spAutoFit/>
          </a:bodyPr>
          <a:lstStyle/>
          <a:p>
            <a:pPr algn="ctr"/>
            <a:r>
              <a:rPr lang="en-IN" sz="3000" dirty="0" smtClean="0">
                <a:solidFill>
                  <a:srgbClr val="FFFF00"/>
                </a:solidFill>
                <a:latin typeface="Arial Black" pitchFamily="34" charset="0"/>
              </a:rPr>
              <a:t>GENERAL CHARACTERISTICS</a:t>
            </a:r>
            <a:endParaRPr lang="en-IN" sz="3000" dirty="0">
              <a:solidFill>
                <a:srgbClr val="FFFF00"/>
              </a:solidFill>
              <a:latin typeface="Arial Black" pitchFamily="34" charset="0"/>
            </a:endParaRPr>
          </a:p>
        </p:txBody>
      </p:sp>
      <p:sp>
        <p:nvSpPr>
          <p:cNvPr id="3" name="TextBox 2"/>
          <p:cNvSpPr txBox="1"/>
          <p:nvPr/>
        </p:nvSpPr>
        <p:spPr>
          <a:xfrm>
            <a:off x="702420" y="1296194"/>
            <a:ext cx="11449272" cy="4893647"/>
          </a:xfrm>
          <a:prstGeom prst="rect">
            <a:avLst/>
          </a:prstGeom>
          <a:noFill/>
        </p:spPr>
        <p:txBody>
          <a:bodyPr wrap="square" rtlCol="0">
            <a:spAutoFit/>
          </a:bodyPr>
          <a:lstStyle/>
          <a:p>
            <a:pPr marL="360363" indent="-360363">
              <a:buFont typeface="+mj-lt"/>
              <a:buAutoNum type="arabicPeriod"/>
            </a:pPr>
            <a:r>
              <a:rPr lang="en-IN" sz="2400" dirty="0" smtClean="0">
                <a:solidFill>
                  <a:schemeClr val="bg1"/>
                </a:solidFill>
                <a:latin typeface="Arial" pitchFamily="34" charset="0"/>
                <a:cs typeface="Arial" pitchFamily="34" charset="0"/>
              </a:rPr>
              <a:t>Lichens are a group of plants of composite </a:t>
            </a:r>
            <a:r>
              <a:rPr lang="en-IN" sz="2400" dirty="0" err="1" smtClean="0">
                <a:solidFill>
                  <a:schemeClr val="bg1"/>
                </a:solidFill>
                <a:latin typeface="Arial" pitchFamily="34" charset="0"/>
                <a:cs typeface="Arial" pitchFamily="34" charset="0"/>
              </a:rPr>
              <a:t>thalloid</a:t>
            </a:r>
            <a:r>
              <a:rPr lang="en-IN" sz="2400" dirty="0" smtClean="0">
                <a:solidFill>
                  <a:schemeClr val="bg1"/>
                </a:solidFill>
                <a:latin typeface="Arial" pitchFamily="34" charset="0"/>
                <a:cs typeface="Arial" pitchFamily="34" charset="0"/>
              </a:rPr>
              <a:t>  nature, formed by the association of algae and fungi.</a:t>
            </a:r>
          </a:p>
          <a:p>
            <a:pPr marL="360363" indent="-360363">
              <a:buFont typeface="+mj-lt"/>
              <a:buAutoNum type="arabicPeriod"/>
            </a:pPr>
            <a:endParaRPr lang="en-IN" sz="2400" dirty="0" smtClean="0">
              <a:solidFill>
                <a:schemeClr val="bg1"/>
              </a:solidFill>
              <a:latin typeface="Arial" pitchFamily="34" charset="0"/>
              <a:cs typeface="Arial" pitchFamily="34" charset="0"/>
            </a:endParaRPr>
          </a:p>
          <a:p>
            <a:pPr marL="360363" indent="-360363">
              <a:buFont typeface="+mj-lt"/>
              <a:buAutoNum type="arabicPeriod"/>
            </a:pPr>
            <a:r>
              <a:rPr lang="en-IN" sz="2400" dirty="0" smtClean="0">
                <a:solidFill>
                  <a:schemeClr val="bg1"/>
                </a:solidFill>
                <a:latin typeface="Arial" pitchFamily="34" charset="0"/>
                <a:cs typeface="Arial" pitchFamily="34" charset="0"/>
              </a:rPr>
              <a:t>In </a:t>
            </a:r>
            <a:r>
              <a:rPr lang="en-IN" sz="2400" dirty="0">
                <a:solidFill>
                  <a:schemeClr val="bg1"/>
                </a:solidFill>
                <a:latin typeface="Arial" pitchFamily="34" charset="0"/>
                <a:cs typeface="Arial" pitchFamily="34" charset="0"/>
              </a:rPr>
              <a:t>general, the major portion of the </a:t>
            </a:r>
            <a:r>
              <a:rPr lang="en-IN" sz="2400" dirty="0" err="1">
                <a:solidFill>
                  <a:schemeClr val="bg1"/>
                </a:solidFill>
                <a:latin typeface="Arial" pitchFamily="34" charset="0"/>
                <a:cs typeface="Arial" pitchFamily="34" charset="0"/>
              </a:rPr>
              <a:t>thallus</a:t>
            </a:r>
            <a:r>
              <a:rPr lang="en-IN" sz="2400" dirty="0">
                <a:solidFill>
                  <a:schemeClr val="bg1"/>
                </a:solidFill>
                <a:latin typeface="Arial" pitchFamily="34" charset="0"/>
                <a:cs typeface="Arial" pitchFamily="34" charset="0"/>
              </a:rPr>
              <a:t> is occupied by the </a:t>
            </a:r>
            <a:r>
              <a:rPr lang="en-IN" sz="2400" dirty="0" smtClean="0">
                <a:solidFill>
                  <a:schemeClr val="bg1"/>
                </a:solidFill>
                <a:latin typeface="Arial" pitchFamily="34" charset="0"/>
                <a:cs typeface="Arial" pitchFamily="34" charset="0"/>
              </a:rPr>
              <a:t>fungal component.</a:t>
            </a:r>
            <a:r>
              <a:rPr lang="en-IN" sz="2400" dirty="0">
                <a:solidFill>
                  <a:schemeClr val="bg1"/>
                </a:solidFill>
                <a:latin typeface="Arial" pitchFamily="34" charset="0"/>
                <a:cs typeface="Arial" pitchFamily="34" charset="0"/>
              </a:rPr>
              <a:t> </a:t>
            </a:r>
            <a:r>
              <a:rPr lang="en-IN" sz="2400" dirty="0" smtClean="0">
                <a:solidFill>
                  <a:schemeClr val="bg1"/>
                </a:solidFill>
                <a:latin typeface="Arial" pitchFamily="34" charset="0"/>
                <a:cs typeface="Arial" pitchFamily="34" charset="0"/>
              </a:rPr>
              <a:t>The </a:t>
            </a:r>
            <a:r>
              <a:rPr lang="en-IN" sz="2400" dirty="0">
                <a:solidFill>
                  <a:schemeClr val="bg1"/>
                </a:solidFill>
                <a:latin typeface="Arial" pitchFamily="34" charset="0"/>
                <a:cs typeface="Arial" pitchFamily="34" charset="0"/>
              </a:rPr>
              <a:t>fungal component produces its own reproductive structures</a:t>
            </a:r>
            <a:r>
              <a:rPr lang="en-IN" sz="2400" dirty="0" smtClean="0">
                <a:solidFill>
                  <a:schemeClr val="bg1"/>
                </a:solidFill>
                <a:latin typeface="Arial" pitchFamily="34" charset="0"/>
                <a:cs typeface="Arial" pitchFamily="34" charset="0"/>
              </a:rPr>
              <a:t>.</a:t>
            </a:r>
          </a:p>
          <a:p>
            <a:pPr marL="360363" indent="-360363">
              <a:buFont typeface="+mj-lt"/>
              <a:buAutoNum type="arabicPeriod"/>
            </a:pPr>
            <a:endParaRPr lang="en-IN" sz="2400" dirty="0">
              <a:solidFill>
                <a:schemeClr val="bg1"/>
              </a:solidFill>
              <a:latin typeface="Arial" pitchFamily="34" charset="0"/>
              <a:cs typeface="Arial" pitchFamily="34" charset="0"/>
            </a:endParaRPr>
          </a:p>
          <a:p>
            <a:pPr marL="360363" indent="-360363">
              <a:buFont typeface="+mj-lt"/>
              <a:buAutoNum type="arabicPeriod"/>
            </a:pPr>
            <a:r>
              <a:rPr lang="en-IN" sz="2400" dirty="0">
                <a:solidFill>
                  <a:schemeClr val="bg1"/>
                </a:solidFill>
                <a:latin typeface="Arial" pitchFamily="34" charset="0"/>
                <a:cs typeface="Arial" pitchFamily="34" charset="0"/>
              </a:rPr>
              <a:t>The algal partner makes the food by the process of photosynthesis. The food diffuses out and is absorbed by the fungal partner</a:t>
            </a:r>
            <a:r>
              <a:rPr lang="en-IN" sz="2400" dirty="0" smtClean="0">
                <a:solidFill>
                  <a:schemeClr val="bg1"/>
                </a:solidFill>
                <a:latin typeface="Arial" pitchFamily="34" charset="0"/>
                <a:cs typeface="Arial" pitchFamily="34" charset="0"/>
              </a:rPr>
              <a:t>. </a:t>
            </a:r>
          </a:p>
          <a:p>
            <a:pPr marL="360363" indent="-360363">
              <a:buFont typeface="+mj-lt"/>
              <a:buAutoNum type="arabicPeriod"/>
            </a:pPr>
            <a:endParaRPr lang="en-IN" sz="2400" dirty="0">
              <a:solidFill>
                <a:schemeClr val="bg1"/>
              </a:solidFill>
              <a:latin typeface="Arial" pitchFamily="34" charset="0"/>
              <a:cs typeface="Arial" pitchFamily="34" charset="0"/>
            </a:endParaRPr>
          </a:p>
          <a:p>
            <a:pPr marL="360363" indent="-360363">
              <a:buFont typeface="+mj-lt"/>
              <a:buAutoNum type="arabicPeriod"/>
            </a:pPr>
            <a:r>
              <a:rPr lang="en-IN" sz="2400" dirty="0" smtClean="0">
                <a:solidFill>
                  <a:schemeClr val="bg1"/>
                </a:solidFill>
                <a:latin typeface="Arial" pitchFamily="34" charset="0"/>
                <a:cs typeface="Arial" pitchFamily="34" charset="0"/>
              </a:rPr>
              <a:t>The fungal partner serves the function of absorption and retention of water.</a:t>
            </a:r>
          </a:p>
          <a:p>
            <a:pPr marL="360363" indent="-360363">
              <a:buFont typeface="+mj-lt"/>
              <a:buAutoNum type="arabicPeriod"/>
            </a:pPr>
            <a:endParaRPr lang="en-IN" sz="2400" dirty="0">
              <a:solidFill>
                <a:schemeClr val="bg1"/>
              </a:solidFill>
              <a:latin typeface="Arial" pitchFamily="34" charset="0"/>
              <a:cs typeface="Arial" pitchFamily="34" charset="0"/>
            </a:endParaRPr>
          </a:p>
          <a:p>
            <a:pPr marL="360363" indent="-360363">
              <a:buFont typeface="+mj-lt"/>
              <a:buAutoNum type="arabicPeriod"/>
            </a:pPr>
            <a:r>
              <a:rPr lang="en-IN" sz="2400" dirty="0">
                <a:solidFill>
                  <a:schemeClr val="bg1"/>
                </a:solidFill>
                <a:latin typeface="Arial" pitchFamily="34" charset="0"/>
                <a:cs typeface="Arial" pitchFamily="34" charset="0"/>
              </a:rPr>
              <a:t>Owing to their symbiotic relationship, lichens can live in variety of habitats and climatic conditions including extreme environments</a:t>
            </a:r>
            <a:r>
              <a:rPr lang="en-IN" sz="2400" dirty="0" smtClean="0">
                <a:solidFill>
                  <a:schemeClr val="bg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8110" y="216074"/>
            <a:ext cx="12141874" cy="576118"/>
          </a:xfrm>
          <a:prstGeom prst="rect">
            <a:avLst/>
          </a:prstGeom>
          <a:noFill/>
        </p:spPr>
        <p:txBody>
          <a:bodyPr wrap="square" lIns="113345" tIns="56673" rIns="113345" bIns="56673" rtlCol="0">
            <a:spAutoFit/>
          </a:bodyPr>
          <a:lstStyle/>
          <a:p>
            <a:pPr algn="ctr"/>
            <a:r>
              <a:rPr lang="en-IN" sz="3000" dirty="0" smtClean="0">
                <a:solidFill>
                  <a:srgbClr val="FFFF00"/>
                </a:solidFill>
                <a:latin typeface="Arial Black" pitchFamily="34" charset="0"/>
              </a:rPr>
              <a:t>GENERAL CHARACTERISTICS</a:t>
            </a:r>
            <a:endParaRPr lang="en-IN" sz="3000" dirty="0">
              <a:solidFill>
                <a:srgbClr val="FFFF00"/>
              </a:solidFill>
              <a:latin typeface="Arial Black" pitchFamily="34" charset="0"/>
            </a:endParaRPr>
          </a:p>
        </p:txBody>
      </p:sp>
      <p:sp>
        <p:nvSpPr>
          <p:cNvPr id="3" name="TextBox 2"/>
          <p:cNvSpPr txBox="1"/>
          <p:nvPr/>
        </p:nvSpPr>
        <p:spPr>
          <a:xfrm>
            <a:off x="414388" y="1080170"/>
            <a:ext cx="11737304" cy="5632311"/>
          </a:xfrm>
          <a:prstGeom prst="rect">
            <a:avLst/>
          </a:prstGeom>
          <a:noFill/>
        </p:spPr>
        <p:txBody>
          <a:bodyPr wrap="square" rtlCol="0">
            <a:spAutoFit/>
          </a:bodyPr>
          <a:lstStyle/>
          <a:p>
            <a:pPr marL="360363" indent="-360363" fontAlgn="base">
              <a:tabLst>
                <a:tab pos="90488" algn="l"/>
                <a:tab pos="360363" algn="l"/>
              </a:tabLst>
            </a:pPr>
            <a:r>
              <a:rPr lang="en-IN" sz="2400" dirty="0" smtClean="0">
                <a:solidFill>
                  <a:schemeClr val="bg1"/>
                </a:solidFill>
                <a:latin typeface="Arial" pitchFamily="34" charset="0"/>
                <a:cs typeface="Arial" pitchFamily="34" charset="0"/>
              </a:rPr>
              <a:t>6. The </a:t>
            </a:r>
            <a:r>
              <a:rPr lang="en-IN" sz="2400" dirty="0">
                <a:solidFill>
                  <a:schemeClr val="bg1"/>
                </a:solidFill>
                <a:latin typeface="Arial" pitchFamily="34" charset="0"/>
                <a:cs typeface="Arial" pitchFamily="34" charset="0"/>
              </a:rPr>
              <a:t>main plant body of the lichen is called as </a:t>
            </a:r>
            <a:r>
              <a:rPr lang="en-IN" sz="2400" dirty="0" err="1">
                <a:solidFill>
                  <a:schemeClr val="bg1"/>
                </a:solidFill>
                <a:latin typeface="Arial" pitchFamily="34" charset="0"/>
                <a:cs typeface="Arial" pitchFamily="34" charset="0"/>
              </a:rPr>
              <a:t>thallus</a:t>
            </a:r>
            <a:r>
              <a:rPr lang="en-IN" sz="2400" dirty="0">
                <a:solidFill>
                  <a:schemeClr val="bg1"/>
                </a:solidFill>
                <a:latin typeface="Arial" pitchFamily="34" charset="0"/>
                <a:cs typeface="Arial" pitchFamily="34" charset="0"/>
              </a:rPr>
              <a:t>. </a:t>
            </a:r>
            <a:r>
              <a:rPr lang="en-IN" sz="2400" dirty="0" err="1">
                <a:solidFill>
                  <a:schemeClr val="bg1"/>
                </a:solidFill>
                <a:latin typeface="Arial" pitchFamily="34" charset="0"/>
                <a:cs typeface="Arial" pitchFamily="34" charset="0"/>
              </a:rPr>
              <a:t>Thallus</a:t>
            </a:r>
            <a:r>
              <a:rPr lang="en-IN" sz="2400" dirty="0">
                <a:solidFill>
                  <a:schemeClr val="bg1"/>
                </a:solidFill>
                <a:latin typeface="Arial" pitchFamily="34" charset="0"/>
                <a:cs typeface="Arial" pitchFamily="34" charset="0"/>
              </a:rPr>
              <a:t> is the vegetative portion and is similar to the vegetative portions of mosses and liverworts.</a:t>
            </a:r>
          </a:p>
          <a:p>
            <a:pPr marL="457200" indent="-457200" fontAlgn="base">
              <a:buFont typeface="+mj-lt"/>
              <a:buAutoNum type="arabicPeriod"/>
            </a:pPr>
            <a:endParaRPr lang="en-IN" sz="2400" dirty="0" smtClean="0">
              <a:solidFill>
                <a:schemeClr val="bg1"/>
              </a:solidFill>
              <a:latin typeface="Arial" pitchFamily="34" charset="0"/>
              <a:cs typeface="Arial" pitchFamily="34" charset="0"/>
            </a:endParaRPr>
          </a:p>
          <a:p>
            <a:pPr marL="360363" indent="-360363" fontAlgn="base">
              <a:tabLst>
                <a:tab pos="360363" algn="l"/>
              </a:tabLst>
            </a:pPr>
            <a:r>
              <a:rPr lang="en-IN" sz="2400" dirty="0" smtClean="0">
                <a:solidFill>
                  <a:schemeClr val="bg1"/>
                </a:solidFill>
                <a:latin typeface="Arial" pitchFamily="34" charset="0"/>
                <a:cs typeface="Arial" pitchFamily="34" charset="0"/>
              </a:rPr>
              <a:t>7. Based </a:t>
            </a:r>
            <a:r>
              <a:rPr lang="en-IN" sz="2400" dirty="0">
                <a:solidFill>
                  <a:schemeClr val="bg1"/>
                </a:solidFill>
                <a:latin typeface="Arial" pitchFamily="34" charset="0"/>
                <a:cs typeface="Arial" pitchFamily="34" charset="0"/>
              </a:rPr>
              <a:t>on the morphological structure of </a:t>
            </a:r>
            <a:r>
              <a:rPr lang="en-IN" sz="2400" dirty="0" err="1">
                <a:solidFill>
                  <a:schemeClr val="bg1"/>
                </a:solidFill>
                <a:latin typeface="Arial" pitchFamily="34" charset="0"/>
                <a:cs typeface="Arial" pitchFamily="34" charset="0"/>
              </a:rPr>
              <a:t>thalli</a:t>
            </a:r>
            <a:r>
              <a:rPr lang="en-IN" sz="2400" dirty="0">
                <a:solidFill>
                  <a:schemeClr val="bg1"/>
                </a:solidFill>
                <a:latin typeface="Arial" pitchFamily="34" charset="0"/>
                <a:cs typeface="Arial" pitchFamily="34" charset="0"/>
              </a:rPr>
              <a:t>, they are of three types </a:t>
            </a:r>
            <a:r>
              <a:rPr lang="en-IN" sz="2400" dirty="0" err="1" smtClean="0">
                <a:solidFill>
                  <a:schemeClr val="bg1"/>
                </a:solidFill>
                <a:latin typeface="Arial" pitchFamily="34" charset="0"/>
                <a:cs typeface="Arial" pitchFamily="34" charset="0"/>
              </a:rPr>
              <a:t>crustose</a:t>
            </a:r>
            <a:r>
              <a:rPr lang="en-IN" sz="2400" dirty="0" smtClean="0">
                <a:solidFill>
                  <a:schemeClr val="bg1"/>
                </a:solidFill>
                <a:latin typeface="Arial" pitchFamily="34" charset="0"/>
                <a:cs typeface="Arial" pitchFamily="34" charset="0"/>
              </a:rPr>
              <a:t>, foliose </a:t>
            </a:r>
            <a:r>
              <a:rPr lang="en-IN" sz="2400" dirty="0">
                <a:solidFill>
                  <a:schemeClr val="bg1"/>
                </a:solidFill>
                <a:latin typeface="Arial" pitchFamily="34" charset="0"/>
                <a:cs typeface="Arial" pitchFamily="34" charset="0"/>
              </a:rPr>
              <a:t>and </a:t>
            </a:r>
            <a:r>
              <a:rPr lang="en-IN" sz="2400" dirty="0" err="1">
                <a:solidFill>
                  <a:schemeClr val="bg1"/>
                </a:solidFill>
                <a:latin typeface="Arial" pitchFamily="34" charset="0"/>
                <a:cs typeface="Arial" pitchFamily="34" charset="0"/>
              </a:rPr>
              <a:t>fruticose</a:t>
            </a:r>
            <a:r>
              <a:rPr lang="en-IN" sz="2400" dirty="0" smtClean="0">
                <a:solidFill>
                  <a:schemeClr val="bg1"/>
                </a:solidFill>
                <a:latin typeface="Arial" pitchFamily="34" charset="0"/>
                <a:cs typeface="Arial" pitchFamily="34" charset="0"/>
              </a:rPr>
              <a:t>.</a:t>
            </a:r>
          </a:p>
          <a:p>
            <a:pPr marL="457200" indent="-457200" fontAlgn="base">
              <a:buFont typeface="+mj-lt"/>
              <a:buAutoNum type="arabicPeriod"/>
            </a:pPr>
            <a:endParaRPr lang="en-IN" sz="2400" dirty="0">
              <a:solidFill>
                <a:schemeClr val="bg1"/>
              </a:solidFill>
              <a:latin typeface="Arial" pitchFamily="34" charset="0"/>
              <a:cs typeface="Arial" pitchFamily="34" charset="0"/>
            </a:endParaRPr>
          </a:p>
          <a:p>
            <a:pPr fontAlgn="base"/>
            <a:r>
              <a:rPr lang="en-IN" sz="2400" dirty="0" smtClean="0">
                <a:solidFill>
                  <a:schemeClr val="bg1"/>
                </a:solidFill>
                <a:latin typeface="Arial" pitchFamily="34" charset="0"/>
                <a:cs typeface="Arial" pitchFamily="34" charset="0"/>
              </a:rPr>
              <a:t>8. Lichen </a:t>
            </a:r>
            <a:r>
              <a:rPr lang="en-IN" sz="2400" dirty="0">
                <a:solidFill>
                  <a:schemeClr val="bg1"/>
                </a:solidFill>
                <a:latin typeface="Arial" pitchFamily="34" charset="0"/>
                <a:cs typeface="Arial" pitchFamily="34" charset="0"/>
              </a:rPr>
              <a:t>reproduces by all the three means – vegetative, asexual, and sexual</a:t>
            </a:r>
            <a:r>
              <a:rPr lang="en-IN" sz="2400" dirty="0" smtClean="0">
                <a:solidFill>
                  <a:schemeClr val="bg1"/>
                </a:solidFill>
                <a:latin typeface="Arial" pitchFamily="34" charset="0"/>
                <a:cs typeface="Arial" pitchFamily="34" charset="0"/>
              </a:rPr>
              <a:t>.</a:t>
            </a:r>
          </a:p>
          <a:p>
            <a:pPr marL="360363" fontAlgn="base">
              <a:tabLst>
                <a:tab pos="539750" algn="l"/>
              </a:tabLst>
            </a:pPr>
            <a:endParaRPr lang="en-IN" sz="2400" dirty="0">
              <a:solidFill>
                <a:schemeClr val="bg1"/>
              </a:solidFill>
              <a:latin typeface="Arial" pitchFamily="34" charset="0"/>
              <a:cs typeface="Arial" pitchFamily="34" charset="0"/>
            </a:endParaRPr>
          </a:p>
          <a:p>
            <a:pPr marL="360363" indent="-360363" fontAlgn="base">
              <a:tabLst>
                <a:tab pos="539750" algn="l"/>
              </a:tabLst>
            </a:pPr>
            <a:r>
              <a:rPr lang="en-IN" sz="2400" dirty="0" smtClean="0">
                <a:solidFill>
                  <a:schemeClr val="bg1"/>
                </a:solidFill>
                <a:latin typeface="Arial" pitchFamily="34" charset="0"/>
                <a:cs typeface="Arial" pitchFamily="34" charset="0"/>
              </a:rPr>
              <a:t>9. Vegetative reproduction takes place by fragmentation, decaying of older parts, by </a:t>
            </a:r>
            <a:r>
              <a:rPr lang="en-IN" sz="2400" dirty="0" err="1" smtClean="0">
                <a:solidFill>
                  <a:schemeClr val="bg1"/>
                </a:solidFill>
                <a:latin typeface="Arial" pitchFamily="34" charset="0"/>
                <a:cs typeface="Arial" pitchFamily="34" charset="0"/>
              </a:rPr>
              <a:t>soredia</a:t>
            </a:r>
            <a:r>
              <a:rPr lang="en-IN" sz="2400" dirty="0" smtClean="0">
                <a:solidFill>
                  <a:schemeClr val="bg1"/>
                </a:solidFill>
                <a:latin typeface="Arial" pitchFamily="34" charset="0"/>
                <a:cs typeface="Arial" pitchFamily="34" charset="0"/>
              </a:rPr>
              <a:t> and </a:t>
            </a:r>
            <a:r>
              <a:rPr lang="en-IN" sz="2400" dirty="0" err="1" smtClean="0">
                <a:solidFill>
                  <a:schemeClr val="bg1"/>
                </a:solidFill>
                <a:latin typeface="Arial" pitchFamily="34" charset="0"/>
                <a:cs typeface="Arial" pitchFamily="34" charset="0"/>
              </a:rPr>
              <a:t>isidia</a:t>
            </a:r>
            <a:r>
              <a:rPr lang="en-IN" sz="2400" dirty="0" smtClean="0">
                <a:solidFill>
                  <a:schemeClr val="bg1"/>
                </a:solidFill>
                <a:latin typeface="Arial" pitchFamily="34" charset="0"/>
                <a:cs typeface="Arial" pitchFamily="34" charset="0"/>
              </a:rPr>
              <a:t>.</a:t>
            </a:r>
          </a:p>
          <a:p>
            <a:pPr marL="457200" indent="-457200" fontAlgn="base">
              <a:buFont typeface="+mj-lt"/>
              <a:buAutoNum type="arabicPeriod"/>
            </a:pPr>
            <a:endParaRPr lang="en-IN" sz="2400" dirty="0" smtClean="0">
              <a:solidFill>
                <a:schemeClr val="bg1"/>
              </a:solidFill>
              <a:latin typeface="Arial" pitchFamily="34" charset="0"/>
              <a:cs typeface="Arial" pitchFamily="34" charset="0"/>
            </a:endParaRPr>
          </a:p>
          <a:p>
            <a:pPr fontAlgn="base"/>
            <a:r>
              <a:rPr lang="en-IN" sz="2400" dirty="0" smtClean="0">
                <a:solidFill>
                  <a:schemeClr val="bg1"/>
                </a:solidFill>
                <a:latin typeface="Arial" pitchFamily="34" charset="0"/>
                <a:cs typeface="Arial" pitchFamily="34" charset="0"/>
              </a:rPr>
              <a:t>10. Asexual reproduction takes place by the formation of </a:t>
            </a:r>
            <a:r>
              <a:rPr lang="en-IN" sz="2400" dirty="0" err="1" smtClean="0">
                <a:solidFill>
                  <a:schemeClr val="bg1"/>
                </a:solidFill>
                <a:latin typeface="Arial" pitchFamily="34" charset="0"/>
                <a:cs typeface="Arial" pitchFamily="34" charset="0"/>
              </a:rPr>
              <a:t>oidia</a:t>
            </a:r>
            <a:r>
              <a:rPr lang="en-IN" sz="2400" dirty="0" smtClean="0">
                <a:solidFill>
                  <a:schemeClr val="bg1"/>
                </a:solidFill>
                <a:latin typeface="Arial" pitchFamily="34" charset="0"/>
                <a:cs typeface="Arial" pitchFamily="34" charset="0"/>
              </a:rPr>
              <a:t>.</a:t>
            </a:r>
          </a:p>
          <a:p>
            <a:pPr marL="457200" indent="-457200" fontAlgn="base">
              <a:buFont typeface="+mj-lt"/>
              <a:buAutoNum type="arabicPeriod"/>
            </a:pPr>
            <a:endParaRPr lang="en-IN" sz="2400" dirty="0" smtClean="0">
              <a:solidFill>
                <a:schemeClr val="bg1"/>
              </a:solidFill>
              <a:latin typeface="Arial" pitchFamily="34" charset="0"/>
              <a:cs typeface="Arial" pitchFamily="34" charset="0"/>
            </a:endParaRPr>
          </a:p>
          <a:p>
            <a:pPr marL="360363" indent="-360363" fontAlgn="base"/>
            <a:r>
              <a:rPr lang="en-IN" sz="2400" dirty="0" smtClean="0">
                <a:solidFill>
                  <a:schemeClr val="bg1"/>
                </a:solidFill>
                <a:latin typeface="Arial" pitchFamily="34" charset="0"/>
                <a:cs typeface="Arial" pitchFamily="34" charset="0"/>
              </a:rPr>
              <a:t>11. Sexual reproduction takes place by the formation of </a:t>
            </a:r>
            <a:r>
              <a:rPr lang="en-IN" sz="2400" dirty="0" err="1" smtClean="0">
                <a:solidFill>
                  <a:schemeClr val="bg1"/>
                </a:solidFill>
                <a:latin typeface="Arial" pitchFamily="34" charset="0"/>
                <a:cs typeface="Arial" pitchFamily="34" charset="0"/>
              </a:rPr>
              <a:t>ascospores</a:t>
            </a:r>
            <a:r>
              <a:rPr lang="en-IN" sz="2400" dirty="0" smtClean="0">
                <a:solidFill>
                  <a:schemeClr val="bg1"/>
                </a:solidFill>
                <a:latin typeface="Arial" pitchFamily="34" charset="0"/>
                <a:cs typeface="Arial" pitchFamily="34" charset="0"/>
              </a:rPr>
              <a:t> or </a:t>
            </a:r>
            <a:r>
              <a:rPr lang="en-IN" sz="2400" dirty="0" err="1" smtClean="0">
                <a:solidFill>
                  <a:schemeClr val="bg1"/>
                </a:solidFill>
                <a:latin typeface="Arial" pitchFamily="34" charset="0"/>
                <a:cs typeface="Arial" pitchFamily="34" charset="0"/>
              </a:rPr>
              <a:t>basidiospores</a:t>
            </a:r>
            <a:r>
              <a:rPr lang="en-IN" sz="2400" dirty="0" smtClean="0">
                <a:solidFill>
                  <a:schemeClr val="bg1"/>
                </a:solidFill>
                <a:latin typeface="Arial" pitchFamily="34" charset="0"/>
                <a:cs typeface="Arial" pitchFamily="34" charset="0"/>
              </a:rPr>
              <a:t>. Only fungal component is involved in sexual reproduction.</a:t>
            </a:r>
          </a:p>
        </p:txBody>
      </p:sp>
    </p:spTree>
    <p:extLst>
      <p:ext uri="{BB962C8B-B14F-4D97-AF65-F5344CB8AC3E}">
        <p14:creationId xmlns:p14="http://schemas.microsoft.com/office/powerpoint/2010/main" val="1599396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8110" y="216074"/>
            <a:ext cx="12141874" cy="576118"/>
          </a:xfrm>
          <a:prstGeom prst="rect">
            <a:avLst/>
          </a:prstGeom>
          <a:noFill/>
        </p:spPr>
        <p:txBody>
          <a:bodyPr wrap="square" lIns="113345" tIns="56673" rIns="113345" bIns="56673" rtlCol="0">
            <a:spAutoFit/>
          </a:bodyPr>
          <a:lstStyle/>
          <a:p>
            <a:pPr algn="ctr"/>
            <a:r>
              <a:rPr lang="en-IN" sz="3000" dirty="0" smtClean="0">
                <a:solidFill>
                  <a:srgbClr val="FFFF00"/>
                </a:solidFill>
                <a:latin typeface="Arial Black" pitchFamily="34" charset="0"/>
              </a:rPr>
              <a:t>NATURE OF ASSOCIATION OF ALGAE AND FUNGI</a:t>
            </a:r>
            <a:endParaRPr lang="en-IN" sz="3000" dirty="0">
              <a:solidFill>
                <a:srgbClr val="FFFF00"/>
              </a:solidFill>
              <a:latin typeface="Arial Black" pitchFamily="34" charset="0"/>
            </a:endParaRPr>
          </a:p>
        </p:txBody>
      </p:sp>
      <p:sp>
        <p:nvSpPr>
          <p:cNvPr id="3" name="TextBox 2"/>
          <p:cNvSpPr txBox="1"/>
          <p:nvPr/>
        </p:nvSpPr>
        <p:spPr>
          <a:xfrm>
            <a:off x="414388" y="1080170"/>
            <a:ext cx="11737304" cy="5632311"/>
          </a:xfrm>
          <a:prstGeom prst="rect">
            <a:avLst/>
          </a:prstGeom>
          <a:noFill/>
        </p:spPr>
        <p:txBody>
          <a:bodyPr wrap="square" rtlCol="0">
            <a:spAutoFit/>
          </a:bodyPr>
          <a:lstStyle/>
          <a:p>
            <a:pPr fontAlgn="base"/>
            <a:r>
              <a:rPr lang="en-IN" sz="2400" dirty="0">
                <a:solidFill>
                  <a:schemeClr val="bg1"/>
                </a:solidFill>
                <a:latin typeface="Arial" pitchFamily="34" charset="0"/>
                <a:cs typeface="Arial" pitchFamily="34" charset="0"/>
              </a:rPr>
              <a:t>The nature of association of both the components of a lichen is quite controversial</a:t>
            </a:r>
            <a:r>
              <a:rPr lang="en-IN" sz="2400" dirty="0" smtClean="0">
                <a:solidFill>
                  <a:schemeClr val="bg1"/>
                </a:solidFill>
                <a:latin typeface="Arial" pitchFamily="34" charset="0"/>
                <a:cs typeface="Arial" pitchFamily="34" charset="0"/>
              </a:rPr>
              <a:t>.</a:t>
            </a:r>
          </a:p>
          <a:p>
            <a:pPr fontAlgn="base"/>
            <a:endParaRPr lang="en-IN" sz="2400" dirty="0">
              <a:solidFill>
                <a:schemeClr val="bg1"/>
              </a:solidFill>
              <a:latin typeface="Arial" pitchFamily="34" charset="0"/>
              <a:cs typeface="Arial" pitchFamily="34" charset="0"/>
            </a:endParaRPr>
          </a:p>
          <a:p>
            <a:pPr fontAlgn="base"/>
            <a:r>
              <a:rPr lang="en-IN" sz="2400" b="1" dirty="0">
                <a:solidFill>
                  <a:schemeClr val="bg1"/>
                </a:solidFill>
                <a:latin typeface="Arial" pitchFamily="34" charset="0"/>
                <a:cs typeface="Arial" pitchFamily="34" charset="0"/>
              </a:rPr>
              <a:t>Following three different explanations have been given for the nature of </a:t>
            </a:r>
            <a:r>
              <a:rPr lang="en-IN" sz="2400" b="1" dirty="0" smtClean="0">
                <a:solidFill>
                  <a:schemeClr val="bg1"/>
                </a:solidFill>
                <a:latin typeface="Arial" pitchFamily="34" charset="0"/>
                <a:cs typeface="Arial" pitchFamily="34" charset="0"/>
              </a:rPr>
              <a:t>association</a:t>
            </a:r>
          </a:p>
          <a:p>
            <a:pPr fontAlgn="base"/>
            <a:endParaRPr lang="en-IN" sz="2400" dirty="0">
              <a:solidFill>
                <a:schemeClr val="bg1"/>
              </a:solidFill>
              <a:latin typeface="Arial" pitchFamily="34" charset="0"/>
              <a:cs typeface="Arial" pitchFamily="34" charset="0"/>
            </a:endParaRPr>
          </a:p>
          <a:p>
            <a:pPr marL="457200" indent="-457200" fontAlgn="base">
              <a:buAutoNum type="arabicParenBoth"/>
            </a:pPr>
            <a:r>
              <a:rPr lang="en-IN" sz="2400" b="1" dirty="0" smtClean="0">
                <a:solidFill>
                  <a:srgbClr val="FFC000"/>
                </a:solidFill>
                <a:latin typeface="Arial" pitchFamily="34" charset="0"/>
                <a:cs typeface="Arial" pitchFamily="34" charset="0"/>
              </a:rPr>
              <a:t>Mutualism </a:t>
            </a:r>
            <a:r>
              <a:rPr lang="en-IN" sz="2400" b="1" dirty="0">
                <a:solidFill>
                  <a:srgbClr val="FFC000"/>
                </a:solidFill>
                <a:latin typeface="Arial" pitchFamily="34" charset="0"/>
                <a:cs typeface="Arial" pitchFamily="34" charset="0"/>
              </a:rPr>
              <a:t>or Symbiosis</a:t>
            </a:r>
            <a:r>
              <a:rPr lang="en-IN" sz="2400" b="1" dirty="0" smtClean="0">
                <a:solidFill>
                  <a:srgbClr val="FFC000"/>
                </a:solidFill>
                <a:latin typeface="Arial" pitchFamily="34" charset="0"/>
                <a:cs typeface="Arial" pitchFamily="34" charset="0"/>
              </a:rPr>
              <a:t>:</a:t>
            </a:r>
          </a:p>
          <a:p>
            <a:pPr fontAlgn="base"/>
            <a:endParaRPr lang="en-IN" sz="2400" b="1" dirty="0">
              <a:solidFill>
                <a:srgbClr val="FFC000"/>
              </a:solidFill>
              <a:latin typeface="Arial" pitchFamily="34" charset="0"/>
              <a:cs typeface="Arial" pitchFamily="34" charset="0"/>
            </a:endParaRPr>
          </a:p>
          <a:p>
            <a:pPr fontAlgn="base"/>
            <a:r>
              <a:rPr lang="en-IN" sz="2400" dirty="0">
                <a:solidFill>
                  <a:schemeClr val="bg1"/>
                </a:solidFill>
                <a:latin typeface="Arial" pitchFamily="34" charset="0"/>
                <a:cs typeface="Arial" pitchFamily="34" charset="0"/>
              </a:rPr>
              <a:t>According to some botanists the association in lichens is of symbiotic type because both the </a:t>
            </a:r>
            <a:r>
              <a:rPr lang="en-IN" sz="2400" dirty="0" smtClean="0">
                <a:solidFill>
                  <a:schemeClr val="bg1"/>
                </a:solidFill>
                <a:latin typeface="Arial" pitchFamily="34" charset="0"/>
                <a:cs typeface="Arial" pitchFamily="34" charset="0"/>
              </a:rPr>
              <a:t>components i.e. alga and </a:t>
            </a:r>
            <a:r>
              <a:rPr lang="en-IN" sz="2400" dirty="0">
                <a:solidFill>
                  <a:schemeClr val="bg1"/>
                </a:solidFill>
                <a:latin typeface="Arial" pitchFamily="34" charset="0"/>
                <a:cs typeface="Arial" pitchFamily="34" charset="0"/>
              </a:rPr>
              <a:t>fungus are mutually </a:t>
            </a:r>
            <a:r>
              <a:rPr lang="en-IN" sz="2400" dirty="0" smtClean="0">
                <a:solidFill>
                  <a:schemeClr val="bg1"/>
                </a:solidFill>
                <a:latin typeface="Arial" pitchFamily="34" charset="0"/>
                <a:cs typeface="Arial" pitchFamily="34" charset="0"/>
              </a:rPr>
              <a:t>benefited.</a:t>
            </a:r>
          </a:p>
          <a:p>
            <a:pPr fontAlgn="base"/>
            <a:r>
              <a:rPr lang="en-IN" sz="2400" dirty="0" smtClean="0">
                <a:solidFill>
                  <a:schemeClr val="bg1"/>
                </a:solidFill>
                <a:latin typeface="Arial" pitchFamily="34" charset="0"/>
                <a:cs typeface="Arial" pitchFamily="34" charset="0"/>
              </a:rPr>
              <a:t> </a:t>
            </a:r>
          </a:p>
          <a:p>
            <a:pPr fontAlgn="base"/>
            <a:r>
              <a:rPr lang="en-IN" sz="2400" dirty="0" smtClean="0">
                <a:solidFill>
                  <a:schemeClr val="bg1"/>
                </a:solidFill>
                <a:latin typeface="Arial" pitchFamily="34" charset="0"/>
                <a:cs typeface="Arial" pitchFamily="34" charset="0"/>
              </a:rPr>
              <a:t>The </a:t>
            </a:r>
            <a:r>
              <a:rPr lang="en-IN" sz="2400" dirty="0">
                <a:solidFill>
                  <a:schemeClr val="bg1"/>
                </a:solidFill>
                <a:latin typeface="Arial" pitchFamily="34" charset="0"/>
                <a:cs typeface="Arial" pitchFamily="34" charset="0"/>
              </a:rPr>
              <a:t>fungal component absorbs water and minerals from the substratum as well as absorbs moisture and provides protection to the algal partner</a:t>
            </a:r>
            <a:r>
              <a:rPr lang="en-IN" sz="2400" dirty="0" smtClean="0">
                <a:solidFill>
                  <a:schemeClr val="bg1"/>
                </a:solidFill>
                <a:latin typeface="Arial" pitchFamily="34" charset="0"/>
                <a:cs typeface="Arial" pitchFamily="34" charset="0"/>
              </a:rPr>
              <a:t>.</a:t>
            </a:r>
          </a:p>
          <a:p>
            <a:pPr fontAlgn="base"/>
            <a:endParaRPr lang="en-IN" sz="2400" dirty="0" smtClean="0">
              <a:solidFill>
                <a:schemeClr val="bg1"/>
              </a:solidFill>
              <a:latin typeface="Arial" pitchFamily="34" charset="0"/>
              <a:cs typeface="Arial" pitchFamily="34" charset="0"/>
            </a:endParaRPr>
          </a:p>
          <a:p>
            <a:pPr fontAlgn="base"/>
            <a:r>
              <a:rPr lang="en-IN" sz="2400" dirty="0" smtClean="0">
                <a:solidFill>
                  <a:schemeClr val="bg1"/>
                </a:solidFill>
                <a:latin typeface="Arial" pitchFamily="34" charset="0"/>
                <a:cs typeface="Arial" pitchFamily="34" charset="0"/>
              </a:rPr>
              <a:t> </a:t>
            </a:r>
            <a:r>
              <a:rPr lang="en-IN" sz="2400" dirty="0">
                <a:solidFill>
                  <a:schemeClr val="bg1"/>
                </a:solidFill>
                <a:latin typeface="Arial" pitchFamily="34" charset="0"/>
                <a:cs typeface="Arial" pitchFamily="34" charset="0"/>
              </a:rPr>
              <a:t>In return the fungal component derives food from the algal cells.</a:t>
            </a:r>
          </a:p>
          <a:p>
            <a:pPr marL="360363" indent="-360363" fontAlgn="base">
              <a:tabLst>
                <a:tab pos="90488" algn="l"/>
                <a:tab pos="360363" algn="l"/>
              </a:tabLst>
            </a:pPr>
            <a:endParaRPr lang="en-IN"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72482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48110" y="216074"/>
            <a:ext cx="12141874" cy="576118"/>
          </a:xfrm>
          <a:prstGeom prst="rect">
            <a:avLst/>
          </a:prstGeom>
          <a:noFill/>
        </p:spPr>
        <p:txBody>
          <a:bodyPr wrap="square" lIns="113345" tIns="56673" rIns="113345" bIns="56673" rtlCol="0">
            <a:spAutoFit/>
          </a:bodyPr>
          <a:lstStyle/>
          <a:p>
            <a:pPr algn="ctr"/>
            <a:r>
              <a:rPr lang="en-IN" sz="3000" dirty="0" smtClean="0">
                <a:solidFill>
                  <a:srgbClr val="FFFF00"/>
                </a:solidFill>
                <a:latin typeface="Arial Black" pitchFamily="34" charset="0"/>
              </a:rPr>
              <a:t>NATURE OF ASSOCIATION OF ALGAE AND FUNGI</a:t>
            </a:r>
            <a:endParaRPr lang="en-IN" sz="3000" dirty="0">
              <a:solidFill>
                <a:srgbClr val="FFFF00"/>
              </a:solidFill>
              <a:latin typeface="Arial Black" pitchFamily="34" charset="0"/>
            </a:endParaRPr>
          </a:p>
        </p:txBody>
      </p:sp>
      <p:sp>
        <p:nvSpPr>
          <p:cNvPr id="3" name="TextBox 2"/>
          <p:cNvSpPr txBox="1"/>
          <p:nvPr/>
        </p:nvSpPr>
        <p:spPr>
          <a:xfrm>
            <a:off x="414388" y="1080170"/>
            <a:ext cx="11737304" cy="5324535"/>
          </a:xfrm>
          <a:prstGeom prst="rect">
            <a:avLst/>
          </a:prstGeom>
          <a:noFill/>
        </p:spPr>
        <p:txBody>
          <a:bodyPr wrap="square" rtlCol="0">
            <a:spAutoFit/>
          </a:bodyPr>
          <a:lstStyle/>
          <a:p>
            <a:pPr fontAlgn="base"/>
            <a:r>
              <a:rPr lang="en-IN" sz="2400" b="1" dirty="0">
                <a:solidFill>
                  <a:schemeClr val="bg1"/>
                </a:solidFill>
                <a:latin typeface="Arial" pitchFamily="34" charset="0"/>
                <a:cs typeface="Arial" pitchFamily="34" charset="0"/>
              </a:rPr>
              <a:t>2.</a:t>
            </a:r>
            <a:r>
              <a:rPr lang="en-IN" sz="2400" b="1" dirty="0">
                <a:solidFill>
                  <a:srgbClr val="FFC000"/>
                </a:solidFill>
                <a:latin typeface="Arial" pitchFamily="34" charset="0"/>
                <a:cs typeface="Arial" pitchFamily="34" charset="0"/>
              </a:rPr>
              <a:t> </a:t>
            </a:r>
            <a:r>
              <a:rPr lang="en-IN" sz="2600" b="1" dirty="0">
                <a:solidFill>
                  <a:srgbClr val="FFC000"/>
                </a:solidFill>
                <a:latin typeface="Arial" pitchFamily="34" charset="0"/>
                <a:cs typeface="Arial" pitchFamily="34" charset="0"/>
              </a:rPr>
              <a:t>Helotism</a:t>
            </a:r>
            <a:r>
              <a:rPr lang="en-IN" sz="2600" b="1" dirty="0" smtClean="0">
                <a:solidFill>
                  <a:srgbClr val="FFC000"/>
                </a:solidFill>
                <a:latin typeface="Arial" pitchFamily="34" charset="0"/>
                <a:cs typeface="Arial" pitchFamily="34" charset="0"/>
              </a:rPr>
              <a:t>:</a:t>
            </a:r>
          </a:p>
          <a:p>
            <a:pPr fontAlgn="base"/>
            <a:endParaRPr lang="en-IN" sz="2400" b="1" dirty="0">
              <a:solidFill>
                <a:schemeClr val="bg1"/>
              </a:solidFill>
              <a:latin typeface="Arial" pitchFamily="34" charset="0"/>
              <a:cs typeface="Arial" pitchFamily="34" charset="0"/>
            </a:endParaRPr>
          </a:p>
          <a:p>
            <a:pPr fontAlgn="base"/>
            <a:r>
              <a:rPr lang="en-IN" sz="2400" dirty="0">
                <a:solidFill>
                  <a:schemeClr val="bg1"/>
                </a:solidFill>
                <a:latin typeface="Arial" pitchFamily="34" charset="0"/>
                <a:cs typeface="Arial" pitchFamily="34" charset="0"/>
              </a:rPr>
              <a:t>The fungal component in the lichen association is the dominating partner. </a:t>
            </a:r>
            <a:endParaRPr lang="en-IN" sz="2400" dirty="0" smtClean="0">
              <a:solidFill>
                <a:schemeClr val="bg1"/>
              </a:solidFill>
              <a:latin typeface="Arial" pitchFamily="34" charset="0"/>
              <a:cs typeface="Arial" pitchFamily="34" charset="0"/>
            </a:endParaRPr>
          </a:p>
          <a:p>
            <a:pPr fontAlgn="base"/>
            <a:r>
              <a:rPr lang="en-IN" sz="2400" dirty="0" smtClean="0">
                <a:solidFill>
                  <a:schemeClr val="bg1"/>
                </a:solidFill>
                <a:latin typeface="Arial" pitchFamily="34" charset="0"/>
                <a:cs typeface="Arial" pitchFamily="34" charset="0"/>
              </a:rPr>
              <a:t>The </a:t>
            </a:r>
            <a:r>
              <a:rPr lang="en-IN" sz="2400" dirty="0">
                <a:solidFill>
                  <a:schemeClr val="bg1"/>
                </a:solidFill>
                <a:latin typeface="Arial" pitchFamily="34" charset="0"/>
                <a:cs typeface="Arial" pitchFamily="34" charset="0"/>
              </a:rPr>
              <a:t>algal component lives as a prisoner or as a subordinate partner. </a:t>
            </a:r>
            <a:endParaRPr lang="en-IN" sz="2400" dirty="0" smtClean="0">
              <a:solidFill>
                <a:schemeClr val="bg1"/>
              </a:solidFill>
              <a:latin typeface="Arial" pitchFamily="34" charset="0"/>
              <a:cs typeface="Arial" pitchFamily="34" charset="0"/>
            </a:endParaRPr>
          </a:p>
          <a:p>
            <a:pPr fontAlgn="base"/>
            <a:r>
              <a:rPr lang="en-IN" sz="2400" dirty="0" smtClean="0">
                <a:solidFill>
                  <a:schemeClr val="bg1"/>
                </a:solidFill>
                <a:latin typeface="Arial" pitchFamily="34" charset="0"/>
                <a:cs typeface="Arial" pitchFamily="34" charset="0"/>
              </a:rPr>
              <a:t>Some </a:t>
            </a:r>
            <a:r>
              <a:rPr lang="en-IN" sz="2400" dirty="0">
                <a:solidFill>
                  <a:schemeClr val="bg1"/>
                </a:solidFill>
                <a:latin typeface="Arial" pitchFamily="34" charset="0"/>
                <a:cs typeface="Arial" pitchFamily="34" charset="0"/>
              </a:rPr>
              <a:t>workers have suggested the term helotism for such type of association</a:t>
            </a:r>
            <a:r>
              <a:rPr lang="en-IN" sz="2400" dirty="0" smtClean="0">
                <a:solidFill>
                  <a:schemeClr val="bg1"/>
                </a:solidFill>
                <a:latin typeface="Arial" pitchFamily="34" charset="0"/>
                <a:cs typeface="Arial" pitchFamily="34" charset="0"/>
              </a:rPr>
              <a:t>.</a:t>
            </a:r>
          </a:p>
          <a:p>
            <a:pPr fontAlgn="base"/>
            <a:endParaRPr lang="en-IN" sz="2400" dirty="0">
              <a:solidFill>
                <a:schemeClr val="bg1"/>
              </a:solidFill>
              <a:latin typeface="Arial" pitchFamily="34" charset="0"/>
              <a:cs typeface="Arial" pitchFamily="34" charset="0"/>
            </a:endParaRPr>
          </a:p>
          <a:p>
            <a:pPr fontAlgn="base"/>
            <a:r>
              <a:rPr lang="en-IN" sz="2400" b="1" dirty="0">
                <a:solidFill>
                  <a:schemeClr val="bg1"/>
                </a:solidFill>
                <a:latin typeface="Arial" pitchFamily="34" charset="0"/>
                <a:cs typeface="Arial" pitchFamily="34" charset="0"/>
              </a:rPr>
              <a:t>3.</a:t>
            </a:r>
            <a:r>
              <a:rPr lang="en-IN" sz="2400" b="1" dirty="0">
                <a:solidFill>
                  <a:srgbClr val="FFC000"/>
                </a:solidFill>
                <a:latin typeface="Arial" pitchFamily="34" charset="0"/>
                <a:cs typeface="Arial" pitchFamily="34" charset="0"/>
              </a:rPr>
              <a:t> </a:t>
            </a:r>
            <a:r>
              <a:rPr lang="en-IN" sz="2600" b="1" dirty="0">
                <a:solidFill>
                  <a:srgbClr val="FFC000"/>
                </a:solidFill>
                <a:latin typeface="Arial" pitchFamily="34" charset="0"/>
                <a:cs typeface="Arial" pitchFamily="34" charset="0"/>
              </a:rPr>
              <a:t>Parasitism</a:t>
            </a:r>
            <a:r>
              <a:rPr lang="en-IN" sz="2600" b="1" dirty="0" smtClean="0">
                <a:solidFill>
                  <a:srgbClr val="FFC000"/>
                </a:solidFill>
                <a:latin typeface="Arial" pitchFamily="34" charset="0"/>
                <a:cs typeface="Arial" pitchFamily="34" charset="0"/>
              </a:rPr>
              <a:t>:</a:t>
            </a:r>
          </a:p>
          <a:p>
            <a:pPr fontAlgn="base"/>
            <a:endParaRPr lang="en-IN" sz="2400" b="1" dirty="0">
              <a:solidFill>
                <a:schemeClr val="bg1"/>
              </a:solidFill>
              <a:latin typeface="Arial" pitchFamily="34" charset="0"/>
              <a:cs typeface="Arial" pitchFamily="34" charset="0"/>
            </a:endParaRPr>
          </a:p>
          <a:p>
            <a:pPr fontAlgn="base"/>
            <a:r>
              <a:rPr lang="en-IN" sz="2400" dirty="0">
                <a:solidFill>
                  <a:schemeClr val="bg1"/>
                </a:solidFill>
                <a:latin typeface="Arial" pitchFamily="34" charset="0"/>
                <a:cs typeface="Arial" pitchFamily="34" charset="0"/>
              </a:rPr>
              <a:t>Workers like Fink (1913) have suggested that the fungus lives as a parasite on the algal partner. </a:t>
            </a:r>
            <a:endParaRPr lang="en-IN" sz="2400" dirty="0" smtClean="0">
              <a:solidFill>
                <a:schemeClr val="bg1"/>
              </a:solidFill>
              <a:latin typeface="Arial" pitchFamily="34" charset="0"/>
              <a:cs typeface="Arial" pitchFamily="34" charset="0"/>
            </a:endParaRPr>
          </a:p>
          <a:p>
            <a:pPr fontAlgn="base"/>
            <a:r>
              <a:rPr lang="en-IN" sz="2400" dirty="0" smtClean="0">
                <a:solidFill>
                  <a:schemeClr val="bg1"/>
                </a:solidFill>
                <a:latin typeface="Arial" pitchFamily="34" charset="0"/>
                <a:cs typeface="Arial" pitchFamily="34" charset="0"/>
              </a:rPr>
              <a:t>As </a:t>
            </a:r>
            <a:r>
              <a:rPr lang="en-IN" sz="2400" dirty="0">
                <a:solidFill>
                  <a:schemeClr val="bg1"/>
                </a:solidFill>
                <a:latin typeface="Arial" pitchFamily="34" charset="0"/>
                <a:cs typeface="Arial" pitchFamily="34" charset="0"/>
              </a:rPr>
              <a:t>fungal hyphae give out </a:t>
            </a:r>
            <a:r>
              <a:rPr lang="en-IN" sz="2400" dirty="0" err="1">
                <a:solidFill>
                  <a:schemeClr val="bg1"/>
                </a:solidFill>
                <a:latin typeface="Arial" pitchFamily="34" charset="0"/>
                <a:cs typeface="Arial" pitchFamily="34" charset="0"/>
              </a:rPr>
              <a:t>haustoria</a:t>
            </a:r>
            <a:r>
              <a:rPr lang="en-IN" sz="2400" dirty="0">
                <a:solidFill>
                  <a:schemeClr val="bg1"/>
                </a:solidFill>
                <a:latin typeface="Arial" pitchFamily="34" charset="0"/>
                <a:cs typeface="Arial" pitchFamily="34" charset="0"/>
              </a:rPr>
              <a:t> and </a:t>
            </a:r>
            <a:r>
              <a:rPr lang="en-IN" sz="2400" dirty="0" err="1">
                <a:solidFill>
                  <a:schemeClr val="bg1"/>
                </a:solidFill>
                <a:latin typeface="Arial" pitchFamily="34" charset="0"/>
                <a:cs typeface="Arial" pitchFamily="34" charset="0"/>
              </a:rPr>
              <a:t>appresoria</a:t>
            </a:r>
            <a:r>
              <a:rPr lang="en-IN" sz="2400" dirty="0">
                <a:solidFill>
                  <a:schemeClr val="bg1"/>
                </a:solidFill>
                <a:latin typeface="Arial" pitchFamily="34" charset="0"/>
                <a:cs typeface="Arial" pitchFamily="34" charset="0"/>
              </a:rPr>
              <a:t> to absorb the food material from the algal </a:t>
            </a:r>
            <a:r>
              <a:rPr lang="en-IN" sz="2400" dirty="0" smtClean="0">
                <a:solidFill>
                  <a:schemeClr val="bg1"/>
                </a:solidFill>
                <a:latin typeface="Arial" pitchFamily="34" charset="0"/>
                <a:cs typeface="Arial" pitchFamily="34" charset="0"/>
              </a:rPr>
              <a:t>cells.</a:t>
            </a:r>
          </a:p>
          <a:p>
            <a:pPr fontAlgn="base"/>
            <a:r>
              <a:rPr lang="en-IN" sz="2400" smtClean="0">
                <a:solidFill>
                  <a:schemeClr val="bg1"/>
                </a:solidFill>
                <a:latin typeface="Arial" pitchFamily="34" charset="0"/>
                <a:cs typeface="Arial" pitchFamily="34" charset="0"/>
              </a:rPr>
              <a:t> </a:t>
            </a:r>
            <a:r>
              <a:rPr lang="en-IN" sz="2400">
                <a:solidFill>
                  <a:schemeClr val="bg1"/>
                </a:solidFill>
                <a:latin typeface="Arial" pitchFamily="34" charset="0"/>
                <a:cs typeface="Arial" pitchFamily="34" charset="0"/>
              </a:rPr>
              <a:t>T</a:t>
            </a:r>
            <a:r>
              <a:rPr lang="en-IN" sz="2400" smtClean="0">
                <a:solidFill>
                  <a:schemeClr val="bg1"/>
                </a:solidFill>
                <a:latin typeface="Arial" pitchFamily="34" charset="0"/>
                <a:cs typeface="Arial" pitchFamily="34" charset="0"/>
              </a:rPr>
              <a:t>he </a:t>
            </a:r>
            <a:r>
              <a:rPr lang="en-IN" sz="2400" dirty="0">
                <a:solidFill>
                  <a:schemeClr val="bg1"/>
                </a:solidFill>
                <a:latin typeface="Arial" pitchFamily="34" charset="0"/>
                <a:cs typeface="Arial" pitchFamily="34" charset="0"/>
              </a:rPr>
              <a:t>algal partner is able to survive as an independent individual, if separated artificially from the fungal partner. </a:t>
            </a:r>
          </a:p>
        </p:txBody>
      </p:sp>
    </p:spTree>
    <p:extLst>
      <p:ext uri="{BB962C8B-B14F-4D97-AF65-F5344CB8AC3E}">
        <p14:creationId xmlns:p14="http://schemas.microsoft.com/office/powerpoint/2010/main" val="4082273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2369</TotalTime>
  <Words>2081</Words>
  <Application>Microsoft Office PowerPoint</Application>
  <PresentationFormat>Custom</PresentationFormat>
  <Paragraphs>398</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Trek</vt:lpstr>
      <vt:lpstr>PRATIVA DEKA Associate Professor  Dept. of Botany Mangaldai College </vt:lpstr>
      <vt:lpstr> Lichens are dorsiventrally differentiated thallophytic plants.  The word Lichen is derived from the Greek word ‘Leprous’ which refers to medicine used for treatment of skin diseases because of their appearance as peeling skin.  Although it appears a single plant, but actually it is a dual organism. It is very close association two organism i.e. Algae and Fungi.  The fungal component of lichen ---Mycobiont  The algal component of lichen --- Phycobiont   Lichen is the symbiotic association of Algae and Fungi.  Fungus protect algae from unfavourable conditions (drought) and algae supplies organic food to fungus.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STRUCTURE OF LICHEN THALLUS</vt:lpstr>
      <vt:lpstr>INTERNAL STRUCTURE OF LICHEN THALLUS</vt:lpstr>
      <vt:lpstr>INTERNAL STRUCTURE OF LICHEN THALLUS</vt:lpstr>
      <vt:lpstr>INTERNAL STRUCTURE OF LICHEN THALLUS</vt:lpstr>
      <vt:lpstr>INTERNAL STRUCTURE OF LICHEN THALLUS</vt:lpstr>
      <vt:lpstr>INTERNAL STRUCTURE OF LICHEN THALLUS</vt:lpstr>
      <vt:lpstr>INTERNAL STRUCTURE OF LICHEN THALLUS</vt:lpstr>
      <vt:lpstr>Structures Associated with the Lichen Thallus</vt:lpstr>
      <vt:lpstr>PowerPoint Presentation</vt:lpstr>
      <vt:lpstr>Structures Associated with the Lichen Thallus</vt:lpstr>
      <vt:lpstr>Structures Associated with the Lichen Thallus</vt:lpstr>
      <vt:lpstr>Structures Associated with the Lichen Thallus</vt:lpstr>
      <vt:lpstr>Structures Associated with the Lichen Thallus</vt:lpstr>
      <vt:lpstr>REPRODUCTION OF LICHEN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Khagendra K Nath</dc:creator>
  <cp:lastModifiedBy>Dr. Khagendra K Nath</cp:lastModifiedBy>
  <cp:revision>182</cp:revision>
  <dcterms:created xsi:type="dcterms:W3CDTF">2018-06-09T18:09:07Z</dcterms:created>
  <dcterms:modified xsi:type="dcterms:W3CDTF">2020-03-12T15:02:56Z</dcterms:modified>
</cp:coreProperties>
</file>